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activeX/activeX15.xml" ContentType="application/vnd.ms-office.activeX+xml"/>
  <Override PartName="/ppt/activeX/activeX26.xml" ContentType="application/vnd.ms-office.activeX+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activeX/activeX3.xml" ContentType="application/vnd.ms-office.activeX+xml"/>
  <Override PartName="/ppt/activeX/activeX23.xml" ContentType="application/vnd.ms-office.activeX+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activeX/activeX12.xml" ContentType="application/vnd.ms-office.activeX+xml"/>
  <Override PartName="/ppt/activeX/activeX30.xml" ContentType="application/vnd.ms-office.activeX+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activeX/activeX8.xml" ContentType="application/vnd.ms-office.activeX+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activeX/activeX28.xml" ContentType="application/vnd.ms-office.activeX+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activeX/activeX4.xml" ContentType="application/vnd.ms-office.activeX+xml"/>
  <Override PartName="/ppt/activeX/activeX17.xml" ContentType="application/vnd.ms-office.activeX+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activeX/activeX13.xml" ContentType="application/vnd.ms-office.activeX+xml"/>
  <Override PartName="/ppt/activeX/activeX24.xml" ContentType="application/vnd.ms-office.activeX+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wmf" ContentType="image/x-wmf"/>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activeX/activeX20.xml" ContentType="application/vnd.ms-office.activeX+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Default Extension="avi" ContentType="video/avi"/>
  <Override PartName="/ppt/slides/slide79.xml" ContentType="application/vnd.openxmlformats-officedocument.presentationml.slide+xml"/>
  <Override PartName="/ppt/notesSlides/notesSlide10.xml" ContentType="application/vnd.openxmlformats-officedocument.presentationml.notesSlide+xml"/>
  <Override PartName="/ppt/activeX/activeX9.xml" ContentType="application/vnd.ms-office.activeX+xml"/>
  <Override PartName="/ppt/activeX/activeX29.xml" ContentType="application/vnd.ms-office.activeX+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activeX/activeX18.xml" ContentType="application/vnd.ms-office.activeX+xml"/>
  <Default Extension="wmv" ContentType="video/x-ms-wmv"/>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activeX/activeX5.xml" ContentType="application/vnd.ms-office.activeX+xml"/>
  <Override PartName="/ppt/activeX/activeX25.xml" ContentType="application/vnd.ms-office.activeX+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activeX/activeX14.xml" ContentType="application/vnd.ms-office.activeX+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activeX/activeX1.xml" ContentType="application/vnd.ms-office.activeX+xml"/>
  <Override PartName="/ppt/activeX/activeX21.xml" ContentType="application/vnd.ms-office.activeX+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activeX/activeX10.xml" ContentType="application/vnd.ms-office.activeX+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activeX/activeX6.xml" ContentType="application/vnd.ms-office.activeX+xml"/>
  <Override PartName="/ppt/activeX/activeX19.xml" ContentType="application/vnd.ms-office.activeX+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activeX/activeX2.xml" ContentType="application/vnd.ms-office.activeX+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activeX/activeX11.xml" ContentType="application/vnd.ms-office.activeX+xml"/>
  <Override PartName="/ppt/activeX/activeX22.xml" ContentType="application/vnd.ms-office.activeX+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activeX/activeX7.xml" ContentType="application/vnd.ms-office.activeX+xml"/>
  <Override PartName="/ppt/activeX/activeX27.xml" ContentType="application/vnd.ms-office.activeX+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ms-office.activeX"/>
  <Override PartName="/ppt/activeX/activeX16.xml" ContentType="application/vnd.ms-office.activeX+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00"/>
  </p:notesMasterIdLst>
  <p:handoutMasterIdLst>
    <p:handoutMasterId r:id="rId101"/>
  </p:handoutMasterIdLst>
  <p:sldIdLst>
    <p:sldId id="393" r:id="rId2"/>
    <p:sldId id="342" r:id="rId3"/>
    <p:sldId id="257" r:id="rId4"/>
    <p:sldId id="348" r:id="rId5"/>
    <p:sldId id="258" r:id="rId6"/>
    <p:sldId id="260" r:id="rId7"/>
    <p:sldId id="274" r:id="rId8"/>
    <p:sldId id="276" r:id="rId9"/>
    <p:sldId id="275" r:id="rId10"/>
    <p:sldId id="277" r:id="rId11"/>
    <p:sldId id="347" r:id="rId12"/>
    <p:sldId id="278" r:id="rId13"/>
    <p:sldId id="279" r:id="rId14"/>
    <p:sldId id="280" r:id="rId15"/>
    <p:sldId id="281" r:id="rId16"/>
    <p:sldId id="261" r:id="rId17"/>
    <p:sldId id="349" r:id="rId18"/>
    <p:sldId id="284" r:id="rId19"/>
    <p:sldId id="285" r:id="rId20"/>
    <p:sldId id="350" r:id="rId21"/>
    <p:sldId id="287" r:id="rId22"/>
    <p:sldId id="286" r:id="rId23"/>
    <p:sldId id="288" r:id="rId24"/>
    <p:sldId id="289" r:id="rId25"/>
    <p:sldId id="290" r:id="rId26"/>
    <p:sldId id="291" r:id="rId27"/>
    <p:sldId id="351" r:id="rId28"/>
    <p:sldId id="292" r:id="rId29"/>
    <p:sldId id="293" r:id="rId30"/>
    <p:sldId id="381" r:id="rId31"/>
    <p:sldId id="384" r:id="rId32"/>
    <p:sldId id="383" r:id="rId33"/>
    <p:sldId id="294" r:id="rId34"/>
    <p:sldId id="352" r:id="rId35"/>
    <p:sldId id="295" r:id="rId36"/>
    <p:sldId id="296" r:id="rId37"/>
    <p:sldId id="353" r:id="rId38"/>
    <p:sldId id="326" r:id="rId39"/>
    <p:sldId id="299" r:id="rId40"/>
    <p:sldId id="298" r:id="rId41"/>
    <p:sldId id="304" r:id="rId42"/>
    <p:sldId id="354" r:id="rId43"/>
    <p:sldId id="323" r:id="rId44"/>
    <p:sldId id="305" r:id="rId45"/>
    <p:sldId id="300" r:id="rId46"/>
    <p:sldId id="386" r:id="rId47"/>
    <p:sldId id="355" r:id="rId48"/>
    <p:sldId id="301" r:id="rId49"/>
    <p:sldId id="315" r:id="rId50"/>
    <p:sldId id="388" r:id="rId51"/>
    <p:sldId id="356" r:id="rId52"/>
    <p:sldId id="268" r:id="rId53"/>
    <p:sldId id="269" r:id="rId54"/>
    <p:sldId id="262" r:id="rId55"/>
    <p:sldId id="263" r:id="rId56"/>
    <p:sldId id="264" r:id="rId57"/>
    <p:sldId id="265" r:id="rId58"/>
    <p:sldId id="266" r:id="rId59"/>
    <p:sldId id="283" r:id="rId60"/>
    <p:sldId id="392" r:id="rId61"/>
    <p:sldId id="385" r:id="rId62"/>
    <p:sldId id="357" r:id="rId63"/>
    <p:sldId id="312" r:id="rId64"/>
    <p:sldId id="341" r:id="rId65"/>
    <p:sldId id="314" r:id="rId66"/>
    <p:sldId id="310" r:id="rId67"/>
    <p:sldId id="358" r:id="rId68"/>
    <p:sldId id="317" r:id="rId69"/>
    <p:sldId id="394" r:id="rId70"/>
    <p:sldId id="321" r:id="rId71"/>
    <p:sldId id="319" r:id="rId72"/>
    <p:sldId id="390" r:id="rId73"/>
    <p:sldId id="322" r:id="rId74"/>
    <p:sldId id="389" r:id="rId75"/>
    <p:sldId id="324" r:id="rId76"/>
    <p:sldId id="359" r:id="rId77"/>
    <p:sldId id="330" r:id="rId78"/>
    <p:sldId id="334" r:id="rId79"/>
    <p:sldId id="335" r:id="rId80"/>
    <p:sldId id="327" r:id="rId81"/>
    <p:sldId id="360" r:id="rId82"/>
    <p:sldId id="328" r:id="rId83"/>
    <p:sldId id="329" r:id="rId84"/>
    <p:sldId id="338" r:id="rId85"/>
    <p:sldId id="339" r:id="rId86"/>
    <p:sldId id="332" r:id="rId87"/>
    <p:sldId id="361" r:id="rId88"/>
    <p:sldId id="337" r:id="rId89"/>
    <p:sldId id="362" r:id="rId90"/>
    <p:sldId id="343" r:id="rId91"/>
    <p:sldId id="345" r:id="rId92"/>
    <p:sldId id="346" r:id="rId93"/>
    <p:sldId id="372" r:id="rId94"/>
    <p:sldId id="366" r:id="rId95"/>
    <p:sldId id="365" r:id="rId96"/>
    <p:sldId id="370" r:id="rId97"/>
    <p:sldId id="371" r:id="rId98"/>
    <p:sldId id="391" r:id="rId9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efault Section" id="{57F67893-2256-463A-80FF-BCBCF8E8588E}">
          <p14:sldIdLst>
            <p14:sldId id="393"/>
            <p14:sldId id="395"/>
            <p14:sldId id="342"/>
            <p14:sldId id="257"/>
            <p14:sldId id="348"/>
            <p14:sldId id="258"/>
            <p14:sldId id="260"/>
            <p14:sldId id="274"/>
            <p14:sldId id="276"/>
            <p14:sldId id="275"/>
            <p14:sldId id="277"/>
            <p14:sldId id="347"/>
            <p14:sldId id="278"/>
            <p14:sldId id="279"/>
            <p14:sldId id="280"/>
            <p14:sldId id="281"/>
            <p14:sldId id="261"/>
            <p14:sldId id="349"/>
            <p14:sldId id="284"/>
            <p14:sldId id="285"/>
            <p14:sldId id="350"/>
            <p14:sldId id="287"/>
            <p14:sldId id="286"/>
            <p14:sldId id="288"/>
            <p14:sldId id="289"/>
            <p14:sldId id="290"/>
            <p14:sldId id="291"/>
            <p14:sldId id="351"/>
            <p14:sldId id="292"/>
            <p14:sldId id="293"/>
            <p14:sldId id="381"/>
            <p14:sldId id="384"/>
            <p14:sldId id="383"/>
            <p14:sldId id="294"/>
            <p14:sldId id="352"/>
            <p14:sldId id="295"/>
            <p14:sldId id="296"/>
            <p14:sldId id="353"/>
            <p14:sldId id="326"/>
            <p14:sldId id="299"/>
            <p14:sldId id="298"/>
            <p14:sldId id="304"/>
            <p14:sldId id="354"/>
            <p14:sldId id="323"/>
            <p14:sldId id="305"/>
            <p14:sldId id="300"/>
            <p14:sldId id="386"/>
            <p14:sldId id="355"/>
            <p14:sldId id="301"/>
            <p14:sldId id="315"/>
            <p14:sldId id="388"/>
            <p14:sldId id="356"/>
            <p14:sldId id="268"/>
            <p14:sldId id="269"/>
            <p14:sldId id="262"/>
            <p14:sldId id="263"/>
            <p14:sldId id="264"/>
            <p14:sldId id="265"/>
            <p14:sldId id="266"/>
            <p14:sldId id="283"/>
            <p14:sldId id="392"/>
            <p14:sldId id="385"/>
            <p14:sldId id="357"/>
            <p14:sldId id="312"/>
            <p14:sldId id="341"/>
            <p14:sldId id="314"/>
            <p14:sldId id="310"/>
            <p14:sldId id="358"/>
            <p14:sldId id="317"/>
            <p14:sldId id="394"/>
            <p14:sldId id="321"/>
            <p14:sldId id="319"/>
            <p14:sldId id="390"/>
            <p14:sldId id="322"/>
            <p14:sldId id="389"/>
            <p14:sldId id="324"/>
            <p14:sldId id="359"/>
            <p14:sldId id="330"/>
            <p14:sldId id="334"/>
            <p14:sldId id="335"/>
            <p14:sldId id="327"/>
            <p14:sldId id="360"/>
            <p14:sldId id="328"/>
            <p14:sldId id="329"/>
            <p14:sldId id="338"/>
            <p14:sldId id="339"/>
            <p14:sldId id="332"/>
            <p14:sldId id="361"/>
            <p14:sldId id="337"/>
            <p14:sldId id="362"/>
            <p14:sldId id="343"/>
            <p14:sldId id="345"/>
            <p14:sldId id="346"/>
            <p14:sldId id="372"/>
            <p14:sldId id="366"/>
            <p14:sldId id="365"/>
            <p14:sldId id="370"/>
            <p14:sldId id="371"/>
            <p14:sldId id="39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a:srgbClr val="FF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1" autoAdjust="0"/>
    <p:restoredTop sz="73396" autoAdjust="0"/>
  </p:normalViewPr>
  <p:slideViewPr>
    <p:cSldViewPr>
      <p:cViewPr varScale="1">
        <p:scale>
          <a:sx n="83" d="100"/>
          <a:sy n="83" d="100"/>
        </p:scale>
        <p:origin x="-77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09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13.xml.rels><?xml version="1.0" encoding="UTF-8" standalone="yes"?>
<Relationships xmlns="http://schemas.openxmlformats.org/package/2006/relationships"><Relationship Id="rId1" Type="http://schemas.microsoft.com/office/2006/relationships/activeXControlBinary" Target="activeX13.bin"/></Relationships>
</file>

<file path=ppt/activeX/_rels/activeX14.xml.rels><?xml version="1.0" encoding="UTF-8" standalone="yes"?>
<Relationships xmlns="http://schemas.openxmlformats.org/package/2006/relationships"><Relationship Id="rId1" Type="http://schemas.microsoft.com/office/2006/relationships/activeXControlBinary" Target="activeX14.bin"/></Relationships>
</file>

<file path=ppt/activeX/_rels/activeX15.xml.rels><?xml version="1.0" encoding="UTF-8" standalone="yes"?>
<Relationships xmlns="http://schemas.openxmlformats.org/package/2006/relationships"><Relationship Id="rId1" Type="http://schemas.microsoft.com/office/2006/relationships/activeXControlBinary" Target="activeX15.bin"/></Relationships>
</file>

<file path=ppt/activeX/_rels/activeX16.xml.rels><?xml version="1.0" encoding="UTF-8" standalone="yes"?>
<Relationships xmlns="http://schemas.openxmlformats.org/package/2006/relationships"><Relationship Id="rId1" Type="http://schemas.microsoft.com/office/2006/relationships/activeXControlBinary" Target="activeX16.bin"/></Relationships>
</file>

<file path=ppt/activeX/_rels/activeX17.xml.rels><?xml version="1.0" encoding="UTF-8" standalone="yes"?>
<Relationships xmlns="http://schemas.openxmlformats.org/package/2006/relationships"><Relationship Id="rId1" Type="http://schemas.microsoft.com/office/2006/relationships/activeXControlBinary" Target="activeX17.bin"/></Relationships>
</file>

<file path=ppt/activeX/_rels/activeX18.xml.rels><?xml version="1.0" encoding="UTF-8" standalone="yes"?>
<Relationships xmlns="http://schemas.openxmlformats.org/package/2006/relationships"><Relationship Id="rId1" Type="http://schemas.microsoft.com/office/2006/relationships/activeXControlBinary" Target="activeX18.bin"/></Relationships>
</file>

<file path=ppt/activeX/_rels/activeX19.xml.rels><?xml version="1.0" encoding="UTF-8" standalone="yes"?>
<Relationships xmlns="http://schemas.openxmlformats.org/package/2006/relationships"><Relationship Id="rId1" Type="http://schemas.microsoft.com/office/2006/relationships/activeXControlBinary" Target="activeX19.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20.xml.rels><?xml version="1.0" encoding="UTF-8" standalone="yes"?>
<Relationships xmlns="http://schemas.openxmlformats.org/package/2006/relationships"><Relationship Id="rId1" Type="http://schemas.microsoft.com/office/2006/relationships/activeXControlBinary" Target="activeX20.bin"/></Relationships>
</file>

<file path=ppt/activeX/_rels/activeX21.xml.rels><?xml version="1.0" encoding="UTF-8" standalone="yes"?>
<Relationships xmlns="http://schemas.openxmlformats.org/package/2006/relationships"><Relationship Id="rId1" Type="http://schemas.microsoft.com/office/2006/relationships/activeXControlBinary" Target="activeX21.bin"/></Relationships>
</file>

<file path=ppt/activeX/_rels/activeX22.xml.rels><?xml version="1.0" encoding="UTF-8" standalone="yes"?>
<Relationships xmlns="http://schemas.openxmlformats.org/package/2006/relationships"><Relationship Id="rId1" Type="http://schemas.microsoft.com/office/2006/relationships/activeXControlBinary" Target="activeX22.bin"/></Relationships>
</file>

<file path=ppt/activeX/_rels/activeX23.xml.rels><?xml version="1.0" encoding="UTF-8" standalone="yes"?>
<Relationships xmlns="http://schemas.openxmlformats.org/package/2006/relationships"><Relationship Id="rId1" Type="http://schemas.microsoft.com/office/2006/relationships/activeXControlBinary" Target="activeX23.bin"/></Relationships>
</file>

<file path=ppt/activeX/_rels/activeX24.xml.rels><?xml version="1.0" encoding="UTF-8" standalone="yes"?>
<Relationships xmlns="http://schemas.openxmlformats.org/package/2006/relationships"><Relationship Id="rId1" Type="http://schemas.microsoft.com/office/2006/relationships/activeXControlBinary" Target="activeX24.bin"/></Relationships>
</file>

<file path=ppt/activeX/_rels/activeX25.xml.rels><?xml version="1.0" encoding="UTF-8" standalone="yes"?>
<Relationships xmlns="http://schemas.openxmlformats.org/package/2006/relationships"><Relationship Id="rId1" Type="http://schemas.microsoft.com/office/2006/relationships/activeXControlBinary" Target="activeX25.bin"/></Relationships>
</file>

<file path=ppt/activeX/_rels/activeX26.xml.rels><?xml version="1.0" encoding="UTF-8" standalone="yes"?>
<Relationships xmlns="http://schemas.openxmlformats.org/package/2006/relationships"><Relationship Id="rId1" Type="http://schemas.microsoft.com/office/2006/relationships/activeXControlBinary" Target="activeX26.bin"/></Relationships>
</file>

<file path=ppt/activeX/_rels/activeX27.xml.rels><?xml version="1.0" encoding="UTF-8" standalone="yes"?>
<Relationships xmlns="http://schemas.openxmlformats.org/package/2006/relationships"><Relationship Id="rId1" Type="http://schemas.microsoft.com/office/2006/relationships/activeXControlBinary" Target="activeX27.bin"/></Relationships>
</file>

<file path=ppt/activeX/_rels/activeX28.xml.rels><?xml version="1.0" encoding="UTF-8" standalone="yes"?>
<Relationships xmlns="http://schemas.openxmlformats.org/package/2006/relationships"><Relationship Id="rId1" Type="http://schemas.microsoft.com/office/2006/relationships/activeXControlBinary" Target="activeX28.bin"/></Relationships>
</file>

<file path=ppt/activeX/_rels/activeX29.xml.rels><?xml version="1.0" encoding="UTF-8" standalone="yes"?>
<Relationships xmlns="http://schemas.openxmlformats.org/package/2006/relationships"><Relationship Id="rId1" Type="http://schemas.microsoft.com/office/2006/relationships/activeXControlBinary" Target="activeX29.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30.xml.rels><?xml version="1.0" encoding="UTF-8" standalone="yes"?>
<Relationships xmlns="http://schemas.openxmlformats.org/package/2006/relationships"><Relationship Id="rId1" Type="http://schemas.microsoft.com/office/2006/relationships/activeXControlBinary" Target="activeX30.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5512D11A-5CC6-11CF-8D67-00AA00BDCE1D}" ax:persistence="persistStream" r:id="rId1"/>
</file>

<file path=ppt/activeX/activeX10.xml><?xml version="1.0" encoding="utf-8"?>
<ax:ocx xmlns:ax="http://schemas.microsoft.com/office/2006/activeX" xmlns:r="http://schemas.openxmlformats.org/officeDocument/2006/relationships" ax:classid="{5512D116-5CC6-11CF-8D67-00AA00BDCE1D}" ax:persistence="persistStream" r:id="rId1"/>
</file>

<file path=ppt/activeX/activeX11.xml><?xml version="1.0" encoding="utf-8"?>
<ax:ocx xmlns:ax="http://schemas.microsoft.com/office/2006/activeX" xmlns:r="http://schemas.openxmlformats.org/officeDocument/2006/relationships" ax:classid="{5512D116-5CC6-11CF-8D67-00AA00BDCE1D}" ax:persistence="persistStream" r:id="rId1"/>
</file>

<file path=ppt/activeX/activeX12.xml><?xml version="1.0" encoding="utf-8"?>
<ax:ocx xmlns:ax="http://schemas.microsoft.com/office/2006/activeX" xmlns:r="http://schemas.openxmlformats.org/officeDocument/2006/relationships" ax:classid="{5512D116-5CC6-11CF-8D67-00AA00BDCE1D}" ax:persistence="persistStream" r:id="rId1"/>
</file>

<file path=ppt/activeX/activeX13.xml><?xml version="1.0" encoding="utf-8"?>
<ax:ocx xmlns:ax="http://schemas.microsoft.com/office/2006/activeX" xmlns:r="http://schemas.openxmlformats.org/officeDocument/2006/relationships" ax:classid="{5512D116-5CC6-11CF-8D67-00AA00BDCE1D}" ax:persistence="persistStream" r:id="rId1"/>
</file>

<file path=ppt/activeX/activeX14.xml><?xml version="1.0" encoding="utf-8"?>
<ax:ocx xmlns:ax="http://schemas.microsoft.com/office/2006/activeX" xmlns:r="http://schemas.openxmlformats.org/officeDocument/2006/relationships" ax:classid="{5512D116-5CC6-11CF-8D67-00AA00BDCE1D}" ax:persistence="persistStream" r:id="rId1"/>
</file>

<file path=ppt/activeX/activeX15.xml><?xml version="1.0" encoding="utf-8"?>
<ax:ocx xmlns:ax="http://schemas.microsoft.com/office/2006/activeX" xmlns:r="http://schemas.openxmlformats.org/officeDocument/2006/relationships" ax:classid="{5512D116-5CC6-11CF-8D67-00AA00BDCE1D}" ax:persistence="persistStream" r:id="rId1"/>
</file>

<file path=ppt/activeX/activeX16.xml><?xml version="1.0" encoding="utf-8"?>
<ax:ocx xmlns:ax="http://schemas.microsoft.com/office/2006/activeX" xmlns:r="http://schemas.openxmlformats.org/officeDocument/2006/relationships" ax:classid="{5512D116-5CC6-11CF-8D67-00AA00BDCE1D}" ax:persistence="persistStream" r:id="rId1"/>
</file>

<file path=ppt/activeX/activeX17.xml><?xml version="1.0" encoding="utf-8"?>
<ax:ocx xmlns:ax="http://schemas.microsoft.com/office/2006/activeX" xmlns:r="http://schemas.openxmlformats.org/officeDocument/2006/relationships" ax:classid="{5512D116-5CC6-11CF-8D67-00AA00BDCE1D}" ax:persistence="persistStream" r:id="rId1"/>
</file>

<file path=ppt/activeX/activeX18.xml><?xml version="1.0" encoding="utf-8"?>
<ax:ocx xmlns:ax="http://schemas.microsoft.com/office/2006/activeX" xmlns:r="http://schemas.openxmlformats.org/officeDocument/2006/relationships" ax:classid="{5512D116-5CC6-11CF-8D67-00AA00BDCE1D}" ax:persistence="persistStream" r:id="rId1"/>
</file>

<file path=ppt/activeX/activeX19.xml><?xml version="1.0" encoding="utf-8"?>
<ax:ocx xmlns:ax="http://schemas.microsoft.com/office/2006/activeX" xmlns:r="http://schemas.openxmlformats.org/officeDocument/2006/relationships" ax:classid="{5512D118-5CC6-11CF-8D67-00AA00BDCE1D}" ax:persistence="persistStream" r:id="rId1"/>
</file>

<file path=ppt/activeX/activeX2.xml><?xml version="1.0" encoding="utf-8"?>
<ax:ocx xmlns:ax="http://schemas.microsoft.com/office/2006/activeX" xmlns:r="http://schemas.openxmlformats.org/officeDocument/2006/relationships" ax:classid="{5512D11A-5CC6-11CF-8D67-00AA00BDCE1D}" ax:persistence="persistStream" r:id="rId1"/>
</file>

<file path=ppt/activeX/activeX20.xml><?xml version="1.0" encoding="utf-8"?>
<ax:ocx xmlns:ax="http://schemas.microsoft.com/office/2006/activeX" xmlns:r="http://schemas.openxmlformats.org/officeDocument/2006/relationships" ax:classid="{5512D118-5CC6-11CF-8D67-00AA00BDCE1D}" ax:persistence="persistStream" r:id="rId1"/>
</file>

<file path=ppt/activeX/activeX21.xml><?xml version="1.0" encoding="utf-8"?>
<ax:ocx xmlns:ax="http://schemas.microsoft.com/office/2006/activeX" xmlns:r="http://schemas.openxmlformats.org/officeDocument/2006/relationships" ax:classid="{5512D116-5CC6-11CF-8D67-00AA00BDCE1D}" ax:persistence="persistStream" r:id="rId1"/>
</file>

<file path=ppt/activeX/activeX22.xml><?xml version="1.0" encoding="utf-8"?>
<ax:ocx xmlns:ax="http://schemas.microsoft.com/office/2006/activeX" xmlns:r="http://schemas.openxmlformats.org/officeDocument/2006/relationships" ax:classid="{5512D116-5CC6-11CF-8D67-00AA00BDCE1D}" ax:persistence="persistStream" r:id="rId1"/>
</file>

<file path=ppt/activeX/activeX23.xml><?xml version="1.0" encoding="utf-8"?>
<ax:ocx xmlns:ax="http://schemas.microsoft.com/office/2006/activeX" xmlns:r="http://schemas.openxmlformats.org/officeDocument/2006/relationships" ax:classid="{5512D116-5CC6-11CF-8D67-00AA00BDCE1D}" ax:persistence="persistStream" r:id="rId1"/>
</file>

<file path=ppt/activeX/activeX24.xml><?xml version="1.0" encoding="utf-8"?>
<ax:ocx xmlns:ax="http://schemas.microsoft.com/office/2006/activeX" xmlns:r="http://schemas.openxmlformats.org/officeDocument/2006/relationships" ax:classid="{5512D116-5CC6-11CF-8D67-00AA00BDCE1D}" ax:persistence="persistStream" r:id="rId1"/>
</file>

<file path=ppt/activeX/activeX25.xml><?xml version="1.0" encoding="utf-8"?>
<ax:ocx xmlns:ax="http://schemas.microsoft.com/office/2006/activeX" xmlns:r="http://schemas.openxmlformats.org/officeDocument/2006/relationships" ax:classid="{5512D116-5CC6-11CF-8D67-00AA00BDCE1D}" ax:persistence="persistStream" r:id="rId1"/>
</file>

<file path=ppt/activeX/activeX26.xml><?xml version="1.0" encoding="utf-8"?>
<ax:ocx xmlns:ax="http://schemas.microsoft.com/office/2006/activeX" xmlns:r="http://schemas.openxmlformats.org/officeDocument/2006/relationships" ax:classid="{5512D116-5CC6-11CF-8D67-00AA00BDCE1D}" ax:persistence="persistStream" r:id="rId1"/>
</file>

<file path=ppt/activeX/activeX27.xml><?xml version="1.0" encoding="utf-8"?>
<ax:ocx xmlns:ax="http://schemas.microsoft.com/office/2006/activeX" xmlns:r="http://schemas.openxmlformats.org/officeDocument/2006/relationships" ax:classid="{5512D116-5CC6-11CF-8D67-00AA00BDCE1D}" ax:persistence="persistStream" r:id="rId1"/>
</file>

<file path=ppt/activeX/activeX28.xml><?xml version="1.0" encoding="utf-8"?>
<ax:ocx xmlns:ax="http://schemas.microsoft.com/office/2006/activeX" xmlns:r="http://schemas.openxmlformats.org/officeDocument/2006/relationships" ax:classid="{5512D116-5CC6-11CF-8D67-00AA00BDCE1D}" ax:persistence="persistStream" r:id="rId1"/>
</file>

<file path=ppt/activeX/activeX29.xml><?xml version="1.0" encoding="utf-8"?>
<ax:ocx xmlns:ax="http://schemas.microsoft.com/office/2006/activeX" xmlns:r="http://schemas.openxmlformats.org/officeDocument/2006/relationships" ax:classid="{5512D116-5CC6-11CF-8D67-00AA00BDCE1D}" ax:persistence="persistStream" r:id="rId1"/>
</file>

<file path=ppt/activeX/activeX3.xml><?xml version="1.0" encoding="utf-8"?>
<ax:ocx xmlns:ax="http://schemas.microsoft.com/office/2006/activeX" xmlns:r="http://schemas.openxmlformats.org/officeDocument/2006/relationships" ax:classid="{5512D11A-5CC6-11CF-8D67-00AA00BDCE1D}" ax:persistence="persistStream" r:id="rId1"/>
</file>

<file path=ppt/activeX/activeX30.xml><?xml version="1.0" encoding="utf-8"?>
<ax:ocx xmlns:ax="http://schemas.microsoft.com/office/2006/activeX" xmlns:r="http://schemas.openxmlformats.org/officeDocument/2006/relationships" ax:classid="{5512D116-5CC6-11CF-8D67-00AA00BDCE1D}" ax:persistence="persistStream" r:id="rId1"/>
</file>

<file path=ppt/activeX/activeX4.xml><?xml version="1.0" encoding="utf-8"?>
<ax:ocx xmlns:ax="http://schemas.microsoft.com/office/2006/activeX" xmlns:r="http://schemas.openxmlformats.org/officeDocument/2006/relationships" ax:classid="{5512D11A-5CC6-11CF-8D67-00AA00BDCE1D}" ax:persistence="persistStream" r:id="rId1"/>
</file>

<file path=ppt/activeX/activeX5.xml><?xml version="1.0" encoding="utf-8"?>
<ax:ocx xmlns:ax="http://schemas.microsoft.com/office/2006/activeX" xmlns:r="http://schemas.openxmlformats.org/officeDocument/2006/relationships" ax:classid="{5512D116-5CC6-11CF-8D67-00AA00BDCE1D}" ax:persistence="persistStream" r:id="rId1"/>
</file>

<file path=ppt/activeX/activeX6.xml><?xml version="1.0" encoding="utf-8"?>
<ax:ocx xmlns:ax="http://schemas.microsoft.com/office/2006/activeX" xmlns:r="http://schemas.openxmlformats.org/officeDocument/2006/relationships" ax:classid="{5512D116-5CC6-11CF-8D67-00AA00BDCE1D}" ax:persistence="persistStream" r:id="rId1"/>
</file>

<file path=ppt/activeX/activeX7.xml><?xml version="1.0" encoding="utf-8"?>
<ax:ocx xmlns:ax="http://schemas.microsoft.com/office/2006/activeX" xmlns:r="http://schemas.openxmlformats.org/officeDocument/2006/relationships" ax:classid="{5512D118-5CC6-11CF-8D67-00AA00BDCE1D}" ax:persistence="persistStream" r:id="rId1"/>
</file>

<file path=ppt/activeX/activeX8.xml><?xml version="1.0" encoding="utf-8"?>
<ax:ocx xmlns:ax="http://schemas.microsoft.com/office/2006/activeX" xmlns:r="http://schemas.openxmlformats.org/officeDocument/2006/relationships" ax:classid="{5512D118-5CC6-11CF-8D67-00AA00BDCE1D}" ax:persistence="persistStream" r:id="rId1"/>
</file>

<file path=ppt/activeX/activeX9.xml><?xml version="1.0" encoding="utf-8"?>
<ax:ocx xmlns:ax="http://schemas.microsoft.com/office/2006/activeX" xmlns:r="http://schemas.openxmlformats.org/officeDocument/2006/relationships" ax:classid="{5512D116-5CC6-11CF-8D67-00AA00BDCE1D}" ax:persistence="persistStream" r:id="rId1"/>
</file>

<file path=ppt/drawings/_rels/vmlDrawing1.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63.wmf"/><Relationship Id="rId1"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63.wmf"/><Relationship Id="rId1" Type="http://schemas.openxmlformats.org/officeDocument/2006/relationships/image" Target="../media/image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69494A3B-DAAA-4294-88F7-D459F5F0D3E3}" type="datetimeFigureOut">
              <a:rPr lang="en-US" smtClean="0"/>
              <a:pPr/>
              <a:t>5/10/2012</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90B0982F-942B-4F2F-BE81-B7E445BDF8C4}" type="slidenum">
              <a:rPr lang="en-US" smtClean="0"/>
              <a:pPr/>
              <a:t>‹#›</a:t>
            </a:fld>
            <a:endParaRPr lang="en-US"/>
          </a:p>
        </p:txBody>
      </p:sp>
    </p:spTree>
    <p:extLst>
      <p:ext uri="{BB962C8B-B14F-4D97-AF65-F5344CB8AC3E}">
        <p14:creationId xmlns:p14="http://schemas.microsoft.com/office/powerpoint/2010/main" xmlns="" val="40947438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54046861-B6DC-472B-9807-D31B6BCCBB4C}" type="datetimeFigureOut">
              <a:rPr lang="en-US" smtClean="0"/>
              <a:pPr/>
              <a:t>5/10/2012</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4785730F-1174-4B17-B548-03EB96A46110}" type="slidenum">
              <a:rPr lang="en-US" smtClean="0"/>
              <a:pPr/>
              <a:t>‹#›</a:t>
            </a:fld>
            <a:endParaRPr lang="en-US" dirty="0"/>
          </a:p>
        </p:txBody>
      </p:sp>
    </p:spTree>
    <p:extLst>
      <p:ext uri="{BB962C8B-B14F-4D97-AF65-F5344CB8AC3E}">
        <p14:creationId xmlns:p14="http://schemas.microsoft.com/office/powerpoint/2010/main" xmlns="" val="64854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www.floridadisaster.org/" TargetMode="External"/><Relationship Id="rId7" Type="http://schemas.openxmlformats.org/officeDocument/2006/relationships/hyperlink" Target="http://www.floridadisaster.org/documents/Tips%20for%20Evacuating%20Vulnerable%20Populations.pdf" TargetMode="External"/><Relationship Id="rId2" Type="http://schemas.openxmlformats.org/officeDocument/2006/relationships/slide" Target="../slides/slide96.xml"/><Relationship Id="rId1" Type="http://schemas.openxmlformats.org/officeDocument/2006/relationships/notesMaster" Target="../notesMasters/notesMaster1.xml"/><Relationship Id="rId6" Type="http://schemas.openxmlformats.org/officeDocument/2006/relationships/hyperlink" Target="http://www.fdem-mediacenter.org/PDF/FamilyDisasterSupplies.pdf" TargetMode="External"/><Relationship Id="rId5" Type="http://schemas.openxmlformats.org/officeDocument/2006/relationships/hyperlink" Target="http://www.fdem-mediacenter.org/PDF/FamilyDisasterPlan.pdf" TargetMode="External"/><Relationship Id="rId4" Type="http://schemas.openxmlformats.org/officeDocument/2006/relationships/hyperlink" Target="http://www.fdem-mediacenter.org/PDF/EmergencyPreparednessCheclist.pdf" TargetMode="Externa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www.fema.gov/library/viewRecord.do?id+3340" TargetMode="External"/><Relationship Id="rId2" Type="http://schemas.openxmlformats.org/officeDocument/2006/relationships/slide" Target="../slides/slide97.xml"/><Relationship Id="rId1" Type="http://schemas.openxmlformats.org/officeDocument/2006/relationships/notesMaster" Target="../notesMasters/notesMaster1.xml"/><Relationship Id="rId5" Type="http://schemas.openxmlformats.org/officeDocument/2006/relationships/hyperlink" Target="http://www.mscoastalmapping.com/PDF/hgccfact19.pdf" TargetMode="External"/><Relationship Id="rId4" Type="http://schemas.openxmlformats.org/officeDocument/2006/relationships/hyperlink" Target="http://www.fema.gov/rebuild/mat/matfema499.shtm" TargetMode="Externa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www.nhc.noaa.gov/HAW2/pdf/hurricaneretrofit.pdf" TargetMode="External"/><Relationship Id="rId2" Type="http://schemas.openxmlformats.org/officeDocument/2006/relationships/slide" Target="../slides/slide98.xml"/><Relationship Id="rId1" Type="http://schemas.openxmlformats.org/officeDocument/2006/relationships/notesMaster" Target="../notesMasters/notesMaster1.xml"/><Relationship Id="rId6" Type="http://schemas.openxmlformats.org/officeDocument/2006/relationships/hyperlink" Target="http://www.flash.org/perilhurricanes.php" TargetMode="External"/><Relationship Id="rId5" Type="http://schemas.openxmlformats.org/officeDocument/2006/relationships/hyperlink" Target="http://www.disastersafety.org/project?projectId-4036" TargetMode="External"/><Relationship Id="rId4" Type="http://schemas.openxmlformats.org/officeDocument/2006/relationships/hyperlink" Target="http://www.disastersafety.org/project?projectId=4297"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house has a gable end if you have a sloped roof with a vertical wall that forms a triangle under the end of the roof as illustrated above by the red triangle.</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10</a:t>
            </a:fld>
            <a:endParaRPr lang="en-US" dirty="0"/>
          </a:p>
        </p:txBody>
      </p:sp>
    </p:spTree>
    <p:extLst>
      <p:ext uri="{BB962C8B-B14F-4D97-AF65-F5344CB8AC3E}">
        <p14:creationId xmlns:p14="http://schemas.microsoft.com/office/powerpoint/2010/main" xmlns="" val="3190459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house has a gable end if you have a sloped roof with a vertical wall that forms a triangle under the end of the roof as illustrated above by the red triangle.</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11</a:t>
            </a:fld>
            <a:endParaRPr lang="en-US" dirty="0"/>
          </a:p>
        </p:txBody>
      </p:sp>
    </p:spTree>
    <p:extLst>
      <p:ext uri="{BB962C8B-B14F-4D97-AF65-F5344CB8AC3E}">
        <p14:creationId xmlns:p14="http://schemas.microsoft.com/office/powerpoint/2010/main" xmlns="" val="3190459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photo shows a gable-end wall failure. Gable-end walls and the roof sheathing at the gable end can take a tremendous beating during a hurricane, and if not properly attached and braced, they fail and cause catastrophic damage to your home. </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12</a:t>
            </a:fld>
            <a:endParaRPr lang="en-US" dirty="0"/>
          </a:p>
        </p:txBody>
      </p:sp>
    </p:spTree>
    <p:extLst>
      <p:ext uri="{BB962C8B-B14F-4D97-AF65-F5344CB8AC3E}">
        <p14:creationId xmlns:p14="http://schemas.microsoft.com/office/powerpoint/2010/main" xmlns="" val="385997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The number one issue with gabled ends is the attachment of the roof sheathing at the gable end. If you have reroofed or re-nailed your roof deck you’ve gone a long way toward reducing damage at the gable ends. If you have not strengthened the roof sheathing attachment you can use adhesives to temporarily strengthen the sheathing.</a:t>
            </a:r>
          </a:p>
          <a:p>
            <a:r>
              <a:rPr lang="en-US" sz="1300" dirty="0"/>
              <a:t>Most gable-end walls in older houses are weaker than they should be to withstand hurricane winds and are poorly connected and braced.</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To strengthen and properly brace gable ends you should:</a:t>
            </a:r>
          </a:p>
          <a:p>
            <a:pPr marL="241653" indent="-241653">
              <a:buFont typeface="+mj-lt"/>
              <a:buAutoNum type="arabicPeriod"/>
            </a:pPr>
            <a:r>
              <a:rPr lang="en-US" sz="1300" dirty="0"/>
              <a:t>Anchor and brace the bottom of the gable ends triangular wall to ceiling joists or ceiling framing;</a:t>
            </a:r>
          </a:p>
          <a:p>
            <a:pPr marL="241653" indent="-241653">
              <a:buFont typeface="+mj-lt"/>
              <a:buAutoNum type="arabicPeriod"/>
            </a:pPr>
            <a:r>
              <a:rPr lang="en-US" sz="1300" dirty="0"/>
              <a:t>Strengthen the gable-end wall studs;</a:t>
            </a:r>
          </a:p>
          <a:p>
            <a:pPr marL="241653" indent="-241653">
              <a:buFont typeface="+mj-lt"/>
              <a:buAutoNum type="arabicPeriod"/>
            </a:pPr>
            <a:r>
              <a:rPr lang="en-US" sz="1300" dirty="0"/>
              <a:t>Brace the top of the gable-end wall by tying it to the rafters or tops of the trusses.</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14</a:t>
            </a:fld>
            <a:endParaRPr lang="en-US" dirty="0"/>
          </a:p>
        </p:txBody>
      </p:sp>
    </p:spTree>
    <p:extLst>
      <p:ext uri="{BB962C8B-B14F-4D97-AF65-F5344CB8AC3E}">
        <p14:creationId xmlns:p14="http://schemas.microsoft.com/office/powerpoint/2010/main" xmlns="" val="1331242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In this photograph, the new gable bracing materials have been highlighted. Notice additional vertical framing at the gable end and braces that connect to the existing roof and ceiling framing. This additional framing assists in transmitting the loads imposed on the gable end over more of the home’s structural system.</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15</a:t>
            </a:fld>
            <a:endParaRPr lang="en-US" dirty="0"/>
          </a:p>
        </p:txBody>
      </p:sp>
    </p:spTree>
    <p:extLst>
      <p:ext uri="{BB962C8B-B14F-4D97-AF65-F5344CB8AC3E}">
        <p14:creationId xmlns:p14="http://schemas.microsoft.com/office/powerpoint/2010/main" xmlns="" val="4228462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One of the major water entry points during high winds is the home’s soffits. In order to minimize the loss of soffit material during high wind events the soffit should be attached as illustrated above.</a:t>
            </a:r>
          </a:p>
        </p:txBody>
      </p:sp>
      <p:sp>
        <p:nvSpPr>
          <p:cNvPr id="4" name="Slide Number Placeholder 3"/>
          <p:cNvSpPr>
            <a:spLocks noGrp="1"/>
          </p:cNvSpPr>
          <p:nvPr>
            <p:ph type="sldNum" sz="quarter" idx="10"/>
          </p:nvPr>
        </p:nvSpPr>
        <p:spPr/>
        <p:txBody>
          <a:bodyPr/>
          <a:lstStyle/>
          <a:p>
            <a:fld id="{4785730F-1174-4B17-B548-03EB96A46110}" type="slidenum">
              <a:rPr lang="en-US" smtClean="0"/>
              <a:pPr/>
              <a:t>16</a:t>
            </a:fld>
            <a:endParaRPr lang="en-US" dirty="0"/>
          </a:p>
        </p:txBody>
      </p:sp>
    </p:spTree>
    <p:extLst>
      <p:ext uri="{BB962C8B-B14F-4D97-AF65-F5344CB8AC3E}">
        <p14:creationId xmlns:p14="http://schemas.microsoft.com/office/powerpoint/2010/main" xmlns="" val="1449353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One of the major water entry points during high winds is the home’s soffits. In order to minimize the loss of soffit material during high wind events the soffit should be attached as illustrated above.</a:t>
            </a:r>
          </a:p>
        </p:txBody>
      </p:sp>
      <p:sp>
        <p:nvSpPr>
          <p:cNvPr id="4" name="Slide Number Placeholder 3"/>
          <p:cNvSpPr>
            <a:spLocks noGrp="1"/>
          </p:cNvSpPr>
          <p:nvPr>
            <p:ph type="sldNum" sz="quarter" idx="10"/>
          </p:nvPr>
        </p:nvSpPr>
        <p:spPr/>
        <p:txBody>
          <a:bodyPr/>
          <a:lstStyle/>
          <a:p>
            <a:fld id="{4785730F-1174-4B17-B548-03EB96A46110}" type="slidenum">
              <a:rPr lang="en-US" smtClean="0"/>
              <a:pPr/>
              <a:t>17</a:t>
            </a:fld>
            <a:endParaRPr lang="en-US" dirty="0"/>
          </a:p>
        </p:txBody>
      </p:sp>
    </p:spTree>
    <p:extLst>
      <p:ext uri="{BB962C8B-B14F-4D97-AF65-F5344CB8AC3E}">
        <p14:creationId xmlns:p14="http://schemas.microsoft.com/office/powerpoint/2010/main" xmlns="" val="1449353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Soffits should be attached to the roof framing at intervals not to exceed 12 inches both along and across the soffit.</a:t>
            </a:r>
          </a:p>
          <a:p>
            <a:r>
              <a:rPr lang="en-US" sz="1300" dirty="0"/>
              <a:t>If they are not, nailing strips should be added to the roof framing so that the soffits may be secured.</a:t>
            </a:r>
          </a:p>
          <a:p>
            <a:r>
              <a:rPr lang="en-US" sz="1300" dirty="0"/>
              <a:t>A J or F channel or other type of receiver should be installed at both the walls and the fascia ends of the soffit and attached as provided by the soffit material manufacturer. </a:t>
            </a:r>
          </a:p>
          <a:p>
            <a:r>
              <a:rPr lang="en-US" sz="1300" dirty="0"/>
              <a:t>Vinyl soffits may also be strengthened using a urethane caulk.</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18</a:t>
            </a:fld>
            <a:endParaRPr lang="en-US" dirty="0"/>
          </a:p>
        </p:txBody>
      </p:sp>
    </p:spTree>
    <p:extLst>
      <p:ext uri="{BB962C8B-B14F-4D97-AF65-F5344CB8AC3E}">
        <p14:creationId xmlns:p14="http://schemas.microsoft.com/office/powerpoint/2010/main" xmlns="" val="1058557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19</a:t>
            </a:fld>
            <a:endParaRPr lang="en-US" dirty="0"/>
          </a:p>
        </p:txBody>
      </p:sp>
    </p:spTree>
    <p:extLst>
      <p:ext uri="{BB962C8B-B14F-4D97-AF65-F5344CB8AC3E}">
        <p14:creationId xmlns:p14="http://schemas.microsoft.com/office/powerpoint/2010/main" xmlns="" val="2314736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Throughout this presentation we will be discussing those construction features</a:t>
            </a:r>
            <a:r>
              <a:rPr lang="en-US" baseline="0" dirty="0" smtClean="0"/>
              <a:t> that will contribute to reducing both wind and water damage to your home.</a:t>
            </a:r>
          </a:p>
          <a:p>
            <a:pPr marL="241653" indent="-241653" defTabSz="966612">
              <a:buFontTx/>
              <a:buAutoNum type="alphaLcPeriod"/>
              <a:defRPr/>
            </a:pPr>
            <a:r>
              <a:rPr lang="en-US" dirty="0" smtClean="0"/>
              <a:t>Protection of openings including windows and doors</a:t>
            </a:r>
          </a:p>
          <a:p>
            <a:pPr marL="241653" indent="-241653" defTabSz="966612">
              <a:buFontTx/>
              <a:buAutoNum type="alphaLcPeriod"/>
              <a:defRPr/>
            </a:pPr>
            <a:r>
              <a:rPr lang="en-US" baseline="0" dirty="0" smtClean="0"/>
              <a:t>Roof shape and gable-end bracing</a:t>
            </a:r>
          </a:p>
          <a:p>
            <a:pPr marL="241653" indent="-241653" defTabSz="966612">
              <a:buFontTx/>
              <a:buAutoNum type="alphaLcPeriod"/>
              <a:defRPr/>
            </a:pPr>
            <a:r>
              <a:rPr lang="en-US" baseline="0" dirty="0" smtClean="0"/>
              <a:t>Roof covering material</a:t>
            </a:r>
          </a:p>
          <a:p>
            <a:pPr marL="241653" indent="-241653" defTabSz="966612">
              <a:buFontTx/>
              <a:buAutoNum type="alphaLcPeriod"/>
              <a:defRPr/>
            </a:pPr>
            <a:r>
              <a:rPr lang="en-US" baseline="0" dirty="0" smtClean="0"/>
              <a:t>Roof deck attachment</a:t>
            </a:r>
          </a:p>
          <a:p>
            <a:pPr marL="241653" indent="-241653" defTabSz="966612">
              <a:buFontTx/>
              <a:buAutoNum type="alphaLcPeriod"/>
              <a:defRPr/>
            </a:pPr>
            <a:r>
              <a:rPr lang="en-US" dirty="0" smtClean="0"/>
              <a:t>Roof to wall connections</a:t>
            </a:r>
          </a:p>
        </p:txBody>
      </p:sp>
      <p:sp>
        <p:nvSpPr>
          <p:cNvPr id="4" name="Slide Number Placeholder 3"/>
          <p:cNvSpPr>
            <a:spLocks noGrp="1"/>
          </p:cNvSpPr>
          <p:nvPr>
            <p:ph type="sldNum" sz="quarter" idx="10"/>
          </p:nvPr>
        </p:nvSpPr>
        <p:spPr/>
        <p:txBody>
          <a:bodyPr/>
          <a:lstStyle/>
          <a:p>
            <a:fld id="{4785730F-1174-4B17-B548-03EB96A46110}" type="slidenum">
              <a:rPr lang="en-US" smtClean="0"/>
              <a:pPr/>
              <a:t>2</a:t>
            </a:fld>
            <a:endParaRPr lang="en-US" dirty="0"/>
          </a:p>
        </p:txBody>
      </p:sp>
    </p:spTree>
    <p:extLst>
      <p:ext uri="{BB962C8B-B14F-4D97-AF65-F5344CB8AC3E}">
        <p14:creationId xmlns:p14="http://schemas.microsoft.com/office/powerpoint/2010/main" xmlns="" val="1316993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 home’s roof covering serves as a protective shield against wind and water intrusion. Loss of the roof covering such as asphalt shingles, clay tiles or metal panels make your home susceptible to water damage. Loss of roofing material can also become windborne debris that can damage other structures.</a:t>
            </a:r>
          </a:p>
          <a:p>
            <a:r>
              <a:rPr lang="en-US" sz="1300" dirty="0"/>
              <a:t>When replacing the roof covering on your home be sure to select a roof covering that meets the wind speed requirements for the area in which you are located.</a:t>
            </a:r>
          </a:p>
          <a:p>
            <a:r>
              <a:rPr lang="en-US" sz="1300" dirty="0"/>
              <a:t>If you are having your old roof replaced, your contractor should remove all of the existing shingles and underlayment rather than installing new shingles over the existing roof. This approach allows the contractor to inspect the roof sheathing and make any repairs that may be necessary.</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20</a:t>
            </a:fld>
            <a:endParaRPr lang="en-US" dirty="0"/>
          </a:p>
        </p:txBody>
      </p:sp>
    </p:spTree>
    <p:extLst>
      <p:ext uri="{BB962C8B-B14F-4D97-AF65-F5344CB8AC3E}">
        <p14:creationId xmlns:p14="http://schemas.microsoft.com/office/powerpoint/2010/main" xmlns="" val="2314736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Homeowners should conduct a visual inspection of their home’s existing roof covering. The photo above shows shingles which are loose, cracked, broken or buckling. With tile roofs you should look for broken and loose tiles.</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21</a:t>
            </a:fld>
            <a:endParaRPr lang="en-US" dirty="0"/>
          </a:p>
        </p:txBody>
      </p:sp>
    </p:spTree>
    <p:extLst>
      <p:ext uri="{BB962C8B-B14F-4D97-AF65-F5344CB8AC3E}">
        <p14:creationId xmlns:p14="http://schemas.microsoft.com/office/powerpoint/2010/main" xmlns="" val="3419482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Asphalt shingles are either reinforced with organic material or fiberglass and fiberglass shingles have a life span of up to 20 years as well as a Class A fire rating.</a:t>
            </a:r>
          </a:p>
          <a:p>
            <a:r>
              <a:rPr lang="en-US" sz="1300" dirty="0"/>
              <a:t>Asphalt roof covering shall be tested and approved in accordance with either ASTM  D3161 or ASTM  D7158 for wind resistance and UL 2218 for impact resistance.</a:t>
            </a:r>
          </a:p>
          <a:p>
            <a:r>
              <a:rPr lang="en-US" sz="1300" dirty="0"/>
              <a:t>Asphalt shingles should always be installed in accordance with the manufacturer’s instructions which can be found on the wrapper of the shingle bundles.</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22</a:t>
            </a:fld>
            <a:endParaRPr lang="en-US" dirty="0"/>
          </a:p>
        </p:txBody>
      </p:sp>
    </p:spTree>
    <p:extLst>
      <p:ext uri="{BB962C8B-B14F-4D97-AF65-F5344CB8AC3E}">
        <p14:creationId xmlns:p14="http://schemas.microsoft.com/office/powerpoint/2010/main" xmlns="" val="3271934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Concrete tiles are more durable and can last as long as 30 years.</a:t>
            </a:r>
          </a:p>
          <a:p>
            <a:r>
              <a:rPr lang="en-US" sz="1300" dirty="0"/>
              <a:t>Clay tiles should be inspected regularly for chips and broken pieces as they tend to be more brittle.</a:t>
            </a:r>
          </a:p>
          <a:p>
            <a:r>
              <a:rPr lang="en-US" sz="1300" dirty="0"/>
              <a:t>Due to the complexities of the proper installation of roof tiles they should be installed by a licensed roofing contractor.</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23</a:t>
            </a:fld>
            <a:endParaRPr lang="en-US" dirty="0"/>
          </a:p>
        </p:txBody>
      </p:sp>
    </p:spTree>
    <p:extLst>
      <p:ext uri="{BB962C8B-B14F-4D97-AF65-F5344CB8AC3E}">
        <p14:creationId xmlns:p14="http://schemas.microsoft.com/office/powerpoint/2010/main" xmlns="" val="1450493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Gaining popularity in recent years, metal roofing material, which is lightweight has a life span of up to 40 years.</a:t>
            </a:r>
          </a:p>
          <a:p>
            <a:r>
              <a:rPr lang="en-US" sz="1300" dirty="0"/>
              <a:t>Metal roof coverings usually have a Class A fire rating.</a:t>
            </a:r>
          </a:p>
          <a:p>
            <a:r>
              <a:rPr lang="en-US" sz="1300" dirty="0"/>
              <a:t>The preferred method of installation in high wind areas is to utilize clips or cleats so the fastening is not exposed to the weather, thus limiting the chance of buckling.</a:t>
            </a:r>
          </a:p>
          <a:p>
            <a:r>
              <a:rPr lang="en-US" sz="1300" dirty="0"/>
              <a:t>Fasteners should be corrosive-resistant and penetrate the roof sheathing.</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24</a:t>
            </a:fld>
            <a:endParaRPr lang="en-US" dirty="0"/>
          </a:p>
        </p:txBody>
      </p:sp>
    </p:spTree>
    <p:extLst>
      <p:ext uri="{BB962C8B-B14F-4D97-AF65-F5344CB8AC3E}">
        <p14:creationId xmlns:p14="http://schemas.microsoft.com/office/powerpoint/2010/main" xmlns="" val="1688862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Wood shingles and shakes are made from cedar, southern pine or other would.</a:t>
            </a:r>
          </a:p>
          <a:p>
            <a:r>
              <a:rPr lang="en-US" sz="1300" dirty="0"/>
              <a:t>Some local ordinances restrict the use of wood shakes and shingles because of the potential fire hazard. Unless fire retardant-treated, would shingles and shakes do not provide adequate protection against wildfires.</a:t>
            </a:r>
          </a:p>
        </p:txBody>
      </p:sp>
      <p:sp>
        <p:nvSpPr>
          <p:cNvPr id="4" name="Slide Number Placeholder 3"/>
          <p:cNvSpPr>
            <a:spLocks noGrp="1"/>
          </p:cNvSpPr>
          <p:nvPr>
            <p:ph type="sldNum" sz="quarter" idx="10"/>
          </p:nvPr>
        </p:nvSpPr>
        <p:spPr/>
        <p:txBody>
          <a:bodyPr/>
          <a:lstStyle/>
          <a:p>
            <a:fld id="{4785730F-1174-4B17-B548-03EB96A46110}" type="slidenum">
              <a:rPr lang="en-US" smtClean="0"/>
              <a:pPr/>
              <a:t>25</a:t>
            </a:fld>
            <a:endParaRPr lang="en-US" dirty="0"/>
          </a:p>
        </p:txBody>
      </p:sp>
    </p:spTree>
    <p:extLst>
      <p:ext uri="{BB962C8B-B14F-4D97-AF65-F5344CB8AC3E}">
        <p14:creationId xmlns:p14="http://schemas.microsoft.com/office/powerpoint/2010/main" xmlns="" val="3577615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26</a:t>
            </a:fld>
            <a:endParaRPr lang="en-US" dirty="0"/>
          </a:p>
        </p:txBody>
      </p:sp>
    </p:spTree>
    <p:extLst>
      <p:ext uri="{BB962C8B-B14F-4D97-AF65-F5344CB8AC3E}">
        <p14:creationId xmlns:p14="http://schemas.microsoft.com/office/powerpoint/2010/main" xmlns="" val="1194747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Roof sheathing or decking is the layer of the roof that is used as the base for the roof covering to be nailed to, is underneath the roof covering and membrane layer, called underlayment, and it covers the roof trusses or rafters. The sheathing layer also acts as another layer of protection. Roof sheathing usually consists of plywood, oriented strand board (OSB) or dimensional lumber planks.</a:t>
            </a:r>
          </a:p>
          <a:p>
            <a:r>
              <a:rPr lang="en-US" sz="1300" dirty="0"/>
              <a:t>Radiant barrier sheathing has an aluminum side which faces down into the attic, and reflects the heat that comes from the roof.</a:t>
            </a:r>
          </a:p>
          <a:p>
            <a:r>
              <a:rPr lang="en-US" sz="1300" dirty="0"/>
              <a:t>The photo shows sheathing being attached to the roof framing.</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27</a:t>
            </a:fld>
            <a:endParaRPr lang="en-US" dirty="0"/>
          </a:p>
        </p:txBody>
      </p:sp>
    </p:spTree>
    <p:extLst>
      <p:ext uri="{BB962C8B-B14F-4D97-AF65-F5344CB8AC3E}">
        <p14:creationId xmlns:p14="http://schemas.microsoft.com/office/powerpoint/2010/main" xmlns="" val="1194747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photo above is of oriented-strand board sheathing.</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28</a:t>
            </a:fld>
            <a:endParaRPr lang="en-US" dirty="0"/>
          </a:p>
        </p:txBody>
      </p:sp>
    </p:spTree>
    <p:extLst>
      <p:ext uri="{BB962C8B-B14F-4D97-AF65-F5344CB8AC3E}">
        <p14:creationId xmlns:p14="http://schemas.microsoft.com/office/powerpoint/2010/main" xmlns="" val="1429443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Roof sheathing should be installed using a minimum 8d round head, clip head, or ring shank nails spaced 6 inches on center at every roof framing member.</a:t>
            </a:r>
          </a:p>
          <a:p>
            <a:r>
              <a:rPr lang="en-US" sz="1300" dirty="0"/>
              <a:t>The minimum allowable thickness for roof sheathing in the code is 7/16 of an inch, but most insurers recommend a minimum 5/8 inch.</a:t>
            </a:r>
          </a:p>
        </p:txBody>
      </p:sp>
      <p:sp>
        <p:nvSpPr>
          <p:cNvPr id="4" name="Slide Number Placeholder 3"/>
          <p:cNvSpPr>
            <a:spLocks noGrp="1"/>
          </p:cNvSpPr>
          <p:nvPr>
            <p:ph type="sldNum" sz="quarter" idx="10"/>
          </p:nvPr>
        </p:nvSpPr>
        <p:spPr/>
        <p:txBody>
          <a:bodyPr/>
          <a:lstStyle/>
          <a:p>
            <a:fld id="{4785730F-1174-4B17-B548-03EB96A46110}" type="slidenum">
              <a:rPr lang="en-US" smtClean="0"/>
              <a:pPr/>
              <a:t>29</a:t>
            </a:fld>
            <a:endParaRPr lang="en-US" dirty="0"/>
          </a:p>
        </p:txBody>
      </p:sp>
    </p:spTree>
    <p:extLst>
      <p:ext uri="{BB962C8B-B14F-4D97-AF65-F5344CB8AC3E}">
        <p14:creationId xmlns:p14="http://schemas.microsoft.com/office/powerpoint/2010/main" xmlns="" val="3340828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sz="1300" dirty="0"/>
              <a:t>The proper installation of temporary emergency plywood panels can help protect your home from wind and water damage.</a:t>
            </a:r>
          </a:p>
          <a:p>
            <a:pPr marL="181240" indent="-181240">
              <a:buFont typeface="Arial" pitchFamily="34" charset="0"/>
              <a:buChar char="•"/>
            </a:pPr>
            <a:r>
              <a:rPr lang="en-US" sz="1300" dirty="0"/>
              <a:t>First, determine your homes wall construction – masonry, stucco, wood, brick – so that you purchase the proper fasteners and hardware.</a:t>
            </a:r>
          </a:p>
          <a:p>
            <a:pPr marL="181240" indent="-181240">
              <a:buFont typeface="Arial" pitchFamily="34" charset="0"/>
              <a:buChar char="•"/>
            </a:pPr>
            <a:r>
              <a:rPr lang="en-US" sz="1300" dirty="0"/>
              <a:t>Next, count and measure all openings in your home including windows, doors with glass such as French doors and sliding glass doors, and skylights.</a:t>
            </a:r>
          </a:p>
        </p:txBody>
      </p:sp>
      <p:sp>
        <p:nvSpPr>
          <p:cNvPr id="4" name="Slide Number Placeholder 3"/>
          <p:cNvSpPr>
            <a:spLocks noGrp="1"/>
          </p:cNvSpPr>
          <p:nvPr>
            <p:ph type="sldNum" sz="quarter" idx="10"/>
          </p:nvPr>
        </p:nvSpPr>
        <p:spPr/>
        <p:txBody>
          <a:bodyPr/>
          <a:lstStyle/>
          <a:p>
            <a:fld id="{4785730F-1174-4B17-B548-03EB96A46110}" type="slidenum">
              <a:rPr lang="en-US" smtClean="0"/>
              <a:pPr/>
              <a:t>3</a:t>
            </a:fld>
            <a:endParaRPr lang="en-US" dirty="0"/>
          </a:p>
        </p:txBody>
      </p:sp>
    </p:spTree>
    <p:extLst>
      <p:ext uri="{BB962C8B-B14F-4D97-AF65-F5344CB8AC3E}">
        <p14:creationId xmlns:p14="http://schemas.microsoft.com/office/powerpoint/2010/main" xmlns="" val="3928093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0" fontAlgn="base" hangingPunct="0">
              <a:spcBef>
                <a:spcPct val="0"/>
              </a:spcBef>
              <a:spcAft>
                <a:spcPct val="0"/>
              </a:spcAft>
              <a:tabLst>
                <a:tab pos="483306" algn="l"/>
                <a:tab pos="966612" algn="l"/>
                <a:tab pos="1449918" algn="l"/>
                <a:tab pos="1933224" algn="l"/>
                <a:tab pos="2416531" algn="l"/>
                <a:tab pos="2899837" algn="l"/>
                <a:tab pos="3383143" algn="l"/>
                <a:tab pos="3866449" algn="l"/>
                <a:tab pos="4349755" algn="l"/>
                <a:tab pos="4833061" algn="l"/>
                <a:tab pos="5316367" algn="l"/>
                <a:tab pos="5799673" algn="l"/>
              </a:tabLst>
            </a:pPr>
            <a:r>
              <a:rPr lang="en-US" sz="1300" dirty="0">
                <a:cs typeface="Arial" pitchFamily="34" charset="0"/>
              </a:rPr>
              <a:t>For pitched roofs the purpose of flashing is to direct the flow of water that leaks into the intersection down and away from the interior of the structure.  </a:t>
            </a:r>
          </a:p>
          <a:p>
            <a:pPr marL="362480" indent="-362480" eaLnBrk="0" fontAlgn="base" hangingPunct="0">
              <a:spcBef>
                <a:spcPct val="0"/>
              </a:spcBef>
              <a:spcAft>
                <a:spcPct val="0"/>
              </a:spcAft>
              <a:buFont typeface="Arial" pitchFamily="34" charset="0"/>
              <a:buChar char="•"/>
              <a:tabLst>
                <a:tab pos="483306" algn="l"/>
                <a:tab pos="966612" algn="l"/>
                <a:tab pos="1449918" algn="l"/>
                <a:tab pos="1933224" algn="l"/>
                <a:tab pos="2416531" algn="l"/>
                <a:tab pos="2899837" algn="l"/>
                <a:tab pos="3383143" algn="l"/>
                <a:tab pos="3866449" algn="l"/>
                <a:tab pos="4349755" algn="l"/>
                <a:tab pos="4833061" algn="l"/>
                <a:tab pos="5316367" algn="l"/>
                <a:tab pos="5799673" algn="l"/>
              </a:tabLst>
            </a:pPr>
            <a:r>
              <a:rPr lang="en-US" sz="1300" dirty="0">
                <a:cs typeface="Arial" pitchFamily="34" charset="0"/>
              </a:rPr>
              <a:t>Valley flashing protects the valleys where two roof planes meet. </a:t>
            </a:r>
          </a:p>
          <a:p>
            <a:pPr marL="362480" indent="-362480" eaLnBrk="0" fontAlgn="base" hangingPunct="0">
              <a:spcBef>
                <a:spcPct val="0"/>
              </a:spcBef>
              <a:spcAft>
                <a:spcPct val="0"/>
              </a:spcAft>
              <a:buFont typeface="Arial" pitchFamily="34" charset="0"/>
              <a:buChar char="•"/>
              <a:tabLst>
                <a:tab pos="483306" algn="l"/>
                <a:tab pos="966612" algn="l"/>
                <a:tab pos="1449918" algn="l"/>
                <a:tab pos="1933224" algn="l"/>
                <a:tab pos="2416531" algn="l"/>
                <a:tab pos="2899837" algn="l"/>
                <a:tab pos="3383143" algn="l"/>
                <a:tab pos="3866449" algn="l"/>
                <a:tab pos="4349755" algn="l"/>
                <a:tab pos="4833061" algn="l"/>
                <a:tab pos="5316367" algn="l"/>
                <a:tab pos="5799673" algn="l"/>
              </a:tabLst>
            </a:pPr>
            <a:r>
              <a:rPr lang="en-US" sz="1300" dirty="0">
                <a:cs typeface="Arial" pitchFamily="34" charset="0"/>
              </a:rPr>
              <a:t>Step flashing protects the joints between the roof deck and chimneys or dormers. </a:t>
            </a:r>
          </a:p>
          <a:p>
            <a:pPr marL="362480" indent="-362480" eaLnBrk="0" fontAlgn="base" hangingPunct="0">
              <a:spcBef>
                <a:spcPct val="0"/>
              </a:spcBef>
              <a:spcAft>
                <a:spcPct val="0"/>
              </a:spcAft>
              <a:buFont typeface="Arial" pitchFamily="34" charset="0"/>
              <a:buChar char="•"/>
              <a:tabLst>
                <a:tab pos="483306" algn="l"/>
                <a:tab pos="966612" algn="l"/>
                <a:tab pos="1449918" algn="l"/>
                <a:tab pos="1933224" algn="l"/>
                <a:tab pos="2416531" algn="l"/>
                <a:tab pos="2899837" algn="l"/>
                <a:tab pos="3383143" algn="l"/>
                <a:tab pos="3866449" algn="l"/>
                <a:tab pos="4349755" algn="l"/>
                <a:tab pos="4833061" algn="l"/>
                <a:tab pos="5316367" algn="l"/>
                <a:tab pos="5799673" algn="l"/>
              </a:tabLst>
            </a:pPr>
            <a:r>
              <a:rPr lang="en-US" sz="1300" dirty="0">
                <a:cs typeface="Arial" pitchFamily="34" charset="0"/>
              </a:rPr>
              <a:t>Vent pipe flashing fits over flues or pipes. The shape of vent flashing is typically a cylinder with a wide flange at the base, which is lapped into the shingles as the roofing is installed. </a:t>
            </a:r>
          </a:p>
          <a:p>
            <a:pPr marL="362480" indent="-362480" eaLnBrk="0" fontAlgn="base" hangingPunct="0">
              <a:spcBef>
                <a:spcPct val="0"/>
              </a:spcBef>
              <a:spcAft>
                <a:spcPct val="0"/>
              </a:spcAft>
              <a:buFont typeface="Arial" pitchFamily="34" charset="0"/>
              <a:buChar char="•"/>
              <a:tabLst>
                <a:tab pos="483306" algn="l"/>
                <a:tab pos="966612" algn="l"/>
                <a:tab pos="1449918" algn="l"/>
                <a:tab pos="1933224" algn="l"/>
                <a:tab pos="2416531" algn="l"/>
                <a:tab pos="2899837" algn="l"/>
                <a:tab pos="3383143" algn="l"/>
                <a:tab pos="3866449" algn="l"/>
                <a:tab pos="4349755" algn="l"/>
                <a:tab pos="4833061" algn="l"/>
                <a:tab pos="5316367" algn="l"/>
                <a:tab pos="5799673" algn="l"/>
              </a:tabLst>
            </a:pPr>
            <a:r>
              <a:rPr lang="en-US" sz="1300" dirty="0">
                <a:cs typeface="Arial" pitchFamily="34" charset="0"/>
              </a:rPr>
              <a:t>Drip edges are strips of flashing material that run along roof eaves and rakes to prevent water from seeping under the finished roof along its edges. </a:t>
            </a:r>
            <a:endParaRPr lang="en-US" sz="1300"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31</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Roof Flashing Recommendations </a:t>
            </a:r>
          </a:p>
          <a:p>
            <a:pPr marL="364158" indent="-236619"/>
            <a:r>
              <a:rPr lang="en-US" sz="1300" dirty="0"/>
              <a:t>• Always</a:t>
            </a:r>
            <a:r>
              <a:rPr lang="en-US" sz="1300" b="1" dirty="0"/>
              <a:t> </a:t>
            </a:r>
            <a:r>
              <a:rPr lang="en-US" sz="1300" dirty="0"/>
              <a:t>lap flashing and other moisture barriers properly.</a:t>
            </a:r>
          </a:p>
          <a:p>
            <a:pPr marL="364158" indent="-236619"/>
            <a:r>
              <a:rPr lang="en-US" sz="1300" dirty="0"/>
              <a:t>• Do not rely on sealant as a substitute for proper lapping. </a:t>
            </a:r>
          </a:p>
          <a:p>
            <a:pPr marL="364158" indent="-236619"/>
            <a:r>
              <a:rPr lang="en-US" sz="1300" dirty="0"/>
              <a:t>• Use fasteners that are compatible with the flashing material.</a:t>
            </a:r>
          </a:p>
          <a:p>
            <a:pPr marL="364158" indent="-236619"/>
            <a:r>
              <a:rPr lang="en-US" sz="1300" dirty="0"/>
              <a:t>• Use flashing cement at joints to help secure flashing.</a:t>
            </a:r>
          </a:p>
          <a:p>
            <a:pPr marL="236619" indent="-236619"/>
            <a:r>
              <a:rPr lang="en-US" sz="1300" b="1" dirty="0"/>
              <a:t>At roof-to-wall intersections:</a:t>
            </a:r>
          </a:p>
          <a:p>
            <a:pPr marL="364158" indent="-127539">
              <a:buFont typeface="Wingdings" pitchFamily="2" charset="2"/>
              <a:buChar char="§"/>
            </a:pPr>
            <a:r>
              <a:rPr lang="en-US" sz="1300" dirty="0"/>
              <a:t>Use step flashing that has a 4-inch vertical leg.</a:t>
            </a:r>
          </a:p>
          <a:p>
            <a:pPr marL="364158" indent="-127539">
              <a:buFont typeface="Wingdings" pitchFamily="2" charset="2"/>
              <a:buChar char="§"/>
            </a:pPr>
            <a:r>
              <a:rPr lang="en-US" sz="1300" dirty="0"/>
              <a:t>Tape the top of step flashing with 4-in. wide  self-adhering modified bitumen tape.</a:t>
            </a:r>
          </a:p>
          <a:p>
            <a:pPr marL="364158" indent="-127539">
              <a:buFont typeface="Wingdings" pitchFamily="2" charset="2"/>
              <a:buChar char="§"/>
            </a:pPr>
            <a:r>
              <a:rPr lang="en-US" sz="1300" dirty="0"/>
              <a:t>Do not seal house-wrap or building paper to step flashing.</a:t>
            </a:r>
            <a:endParaRPr lang="en-US" sz="1300" dirty="0">
              <a:cs typeface="Arial" pitchFamily="34" charset="0"/>
            </a:endParaRPr>
          </a:p>
          <a:p>
            <a:pPr marL="236619" indent="-236619"/>
            <a:endParaRPr lang="en-US" dirty="0" smtClean="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32</a:t>
            </a:fld>
            <a:endParaRPr lang="en-US" dirty="0"/>
          </a:p>
        </p:txBody>
      </p:sp>
    </p:spTree>
    <p:extLst>
      <p:ext uri="{BB962C8B-B14F-4D97-AF65-F5344CB8AC3E}">
        <p14:creationId xmlns:p14="http://schemas.microsoft.com/office/powerpoint/2010/main" xmlns="" val="3899609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33</a:t>
            </a:fld>
            <a:endParaRPr lang="en-US" dirty="0"/>
          </a:p>
        </p:txBody>
      </p:sp>
    </p:spTree>
    <p:extLst>
      <p:ext uri="{BB962C8B-B14F-4D97-AF65-F5344CB8AC3E}">
        <p14:creationId xmlns:p14="http://schemas.microsoft.com/office/powerpoint/2010/main" xmlns="" val="549371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As part of strengthening your home, where possible roof framing needs to be connected to the wall below it. This is typically accomplished with galvanized metal plates commonly referred to as hurricane clips or straps.</a:t>
            </a:r>
          </a:p>
          <a:p>
            <a:r>
              <a:rPr lang="en-US" sz="1300" dirty="0"/>
              <a:t>Clips and straps are typically installed when the roof sheathing is removed but in existing homes may be installed from the exterior by removing the soffit and connecting the roof framing to the wall below or by accessing the space from inside the attic.</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34</a:t>
            </a:fld>
            <a:endParaRPr lang="en-US" dirty="0"/>
          </a:p>
        </p:txBody>
      </p:sp>
    </p:spTree>
    <p:extLst>
      <p:ext uri="{BB962C8B-B14F-4D97-AF65-F5344CB8AC3E}">
        <p14:creationId xmlns:p14="http://schemas.microsoft.com/office/powerpoint/2010/main" xmlns="" val="549371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illustrations above show both hurricane clips on the left and straps in the two photos on the right. Hurricane clips typically attach on one side of the framing only while straps will wrap over the frame member and should be nailed on both sides.</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35</a:t>
            </a:fld>
            <a:endParaRPr lang="en-US" dirty="0"/>
          </a:p>
        </p:txBody>
      </p:sp>
    </p:spTree>
    <p:extLst>
      <p:ext uri="{BB962C8B-B14F-4D97-AF65-F5344CB8AC3E}">
        <p14:creationId xmlns:p14="http://schemas.microsoft.com/office/powerpoint/2010/main" xmlns="" val="28422542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36</a:t>
            </a:fld>
            <a:endParaRPr lang="en-US" dirty="0"/>
          </a:p>
        </p:txBody>
      </p:sp>
    </p:spTree>
    <p:extLst>
      <p:ext uri="{BB962C8B-B14F-4D97-AF65-F5344CB8AC3E}">
        <p14:creationId xmlns:p14="http://schemas.microsoft.com/office/powerpoint/2010/main" xmlns="" val="1743414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One easy method for mitigating your home against storm damage is to secure your window and door openings.</a:t>
            </a:r>
          </a:p>
          <a:p>
            <a:pPr marL="181240" indent="-181240">
              <a:buFont typeface="Arial" pitchFamily="34" charset="0"/>
              <a:buChar char="•"/>
            </a:pPr>
            <a:r>
              <a:rPr lang="en-US" sz="1300" dirty="0"/>
              <a:t>Exterior doors, garage doors and windows should all be inspected for broken or damage brackets, hinges and handles.</a:t>
            </a:r>
          </a:p>
          <a:p>
            <a:pPr marL="181240" indent="-181240">
              <a:buFont typeface="Arial" pitchFamily="34" charset="0"/>
              <a:buChar char="•"/>
            </a:pPr>
            <a:r>
              <a:rPr lang="en-US" sz="1300" dirty="0"/>
              <a:t>To reduce potential water intrusion, caulk and weather-strip all doors and windows.</a:t>
            </a:r>
          </a:p>
          <a:p>
            <a:pPr marL="181240" indent="-181240">
              <a:buFont typeface="Arial" pitchFamily="34" charset="0"/>
              <a:buChar char="•"/>
            </a:pPr>
            <a:r>
              <a:rPr lang="en-US" sz="1300" dirty="0"/>
              <a:t>Protection of garage doors may be enhanced by installing a bracing kit to provide both vertical and horizontal strength during high winds. Additionally, garage door rollers should be checked.</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37</a:t>
            </a:fld>
            <a:endParaRPr lang="en-US" dirty="0"/>
          </a:p>
        </p:txBody>
      </p:sp>
    </p:spTree>
    <p:extLst>
      <p:ext uri="{BB962C8B-B14F-4D97-AF65-F5344CB8AC3E}">
        <p14:creationId xmlns:p14="http://schemas.microsoft.com/office/powerpoint/2010/main" xmlns="" val="1743414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38</a:t>
            </a:fld>
            <a:endParaRPr lang="en-US" dirty="0"/>
          </a:p>
        </p:txBody>
      </p:sp>
    </p:spTree>
    <p:extLst>
      <p:ext uri="{BB962C8B-B14F-4D97-AF65-F5344CB8AC3E}">
        <p14:creationId xmlns:p14="http://schemas.microsoft.com/office/powerpoint/2010/main" xmlns="" val="181026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When the garage door fails, it provides not only an entry point for water, but allows for the wind to get under the roof and lift it off the structure. The photo above shows the importance of having proper support and bracing for a garage door.</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39</a:t>
            </a:fld>
            <a:endParaRPr lang="en-US" dirty="0"/>
          </a:p>
        </p:txBody>
      </p:sp>
    </p:spTree>
    <p:extLst>
      <p:ext uri="{BB962C8B-B14F-4D97-AF65-F5344CB8AC3E}">
        <p14:creationId xmlns:p14="http://schemas.microsoft.com/office/powerpoint/2010/main" xmlns="" val="25949454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photo above shows the installation of a commercially available garage door bracing kit. Notice both horizontal bracing elements and vertical braces have been added to the garage door. The garage door can be replaced with an impact-resistant garage door designed to withstand the wind pressure for the area in which the home is located.  New garage doors are required to be labeled indicating what design pressure for which they were approved.</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40</a:t>
            </a:fld>
            <a:endParaRPr lang="en-US" dirty="0"/>
          </a:p>
        </p:txBody>
      </p:sp>
    </p:spTree>
    <p:extLst>
      <p:ext uri="{BB962C8B-B14F-4D97-AF65-F5344CB8AC3E}">
        <p14:creationId xmlns:p14="http://schemas.microsoft.com/office/powerpoint/2010/main" xmlns="" val="2798158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sz="1300" dirty="0">
                <a:latin typeface="Georgia" pitchFamily="18" charset="0"/>
              </a:rPr>
              <a:t>The proper installation of temporary emergency plywood panels can help protect your home from wind and water damage.</a:t>
            </a:r>
          </a:p>
          <a:p>
            <a:pPr marL="181240" indent="-181240">
              <a:buFont typeface="Arial" pitchFamily="34" charset="0"/>
              <a:buChar char="•"/>
            </a:pPr>
            <a:r>
              <a:rPr lang="en-US" sz="1300" dirty="0">
                <a:latin typeface="Georgia" pitchFamily="18" charset="0"/>
              </a:rPr>
              <a:t>First, determine your homes wall construction – masonry, stucco, wood, brick – so that you purchase the proper fasteners and hardware.</a:t>
            </a:r>
          </a:p>
          <a:p>
            <a:pPr marL="181240" indent="-181240">
              <a:buFont typeface="Arial" pitchFamily="34" charset="0"/>
              <a:buChar char="•"/>
            </a:pPr>
            <a:r>
              <a:rPr lang="en-US" sz="1300" dirty="0">
                <a:latin typeface="Georgia" pitchFamily="18" charset="0"/>
              </a:rPr>
              <a:t>Next, count and measure all openings in your home including windows, doors with glass such as French doors and sliding glass doors, and skylights.</a:t>
            </a:r>
          </a:p>
        </p:txBody>
      </p:sp>
      <p:sp>
        <p:nvSpPr>
          <p:cNvPr id="4" name="Slide Number Placeholder 3"/>
          <p:cNvSpPr>
            <a:spLocks noGrp="1"/>
          </p:cNvSpPr>
          <p:nvPr>
            <p:ph type="sldNum" sz="quarter" idx="10"/>
          </p:nvPr>
        </p:nvSpPr>
        <p:spPr/>
        <p:txBody>
          <a:bodyPr/>
          <a:lstStyle/>
          <a:p>
            <a:fld id="{4785730F-1174-4B17-B548-03EB96A46110}" type="slidenum">
              <a:rPr lang="en-US" smtClean="0"/>
              <a:pPr/>
              <a:t>4</a:t>
            </a:fld>
            <a:endParaRPr lang="en-US" dirty="0"/>
          </a:p>
        </p:txBody>
      </p:sp>
    </p:spTree>
    <p:extLst>
      <p:ext uri="{BB962C8B-B14F-4D97-AF65-F5344CB8AC3E}">
        <p14:creationId xmlns:p14="http://schemas.microsoft.com/office/powerpoint/2010/main" xmlns="" val="3928093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41</a:t>
            </a:fld>
            <a:endParaRPr lang="en-US" dirty="0"/>
          </a:p>
        </p:txBody>
      </p:sp>
    </p:spTree>
    <p:extLst>
      <p:ext uri="{BB962C8B-B14F-4D97-AF65-F5344CB8AC3E}">
        <p14:creationId xmlns:p14="http://schemas.microsoft.com/office/powerpoint/2010/main" xmlns="" val="25587182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Other storm preparation and landscaping tips to minimize damage:</a:t>
            </a:r>
          </a:p>
          <a:p>
            <a:pPr marL="241653" indent="-241653">
              <a:buFont typeface="+mj-lt"/>
              <a:buAutoNum type="arabicPeriod"/>
            </a:pPr>
            <a:r>
              <a:rPr lang="en-US" sz="1300" dirty="0"/>
              <a:t>Remove any outdoor items that may become windborne debris: children’s toys, pool and patio furniture, planters, lawn equipment etc.</a:t>
            </a:r>
          </a:p>
          <a:p>
            <a:pPr marL="241653" indent="-241653">
              <a:buFont typeface="+mj-lt"/>
              <a:buAutoNum type="arabicPeriod"/>
            </a:pPr>
            <a:r>
              <a:rPr lang="en-US" sz="1300" dirty="0"/>
              <a:t>Trim tree limbs and branches that extend over your home’s roof and trim and anchor foliage.</a:t>
            </a:r>
          </a:p>
          <a:p>
            <a:pPr marL="241653" indent="-241653">
              <a:buFont typeface="+mj-lt"/>
              <a:buAutoNum type="arabicPeriod"/>
            </a:pPr>
            <a:r>
              <a:rPr lang="en-US" sz="1300" dirty="0"/>
              <a:t>Replace gravel which could become windborne debris with landscaping mulch.</a:t>
            </a:r>
          </a:p>
          <a:p>
            <a:pPr marL="241653" indent="-241653">
              <a:buFont typeface="+mj-lt"/>
              <a:buAutoNum type="arabicPeriod"/>
            </a:pPr>
            <a:r>
              <a:rPr lang="en-US" sz="1300" dirty="0"/>
              <a:t>Clean gutters to prevent water damage and check to ensure gutters are properly attached to the house.</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42</a:t>
            </a:fld>
            <a:endParaRPr lang="en-US" dirty="0"/>
          </a:p>
        </p:txBody>
      </p:sp>
    </p:spTree>
    <p:extLst>
      <p:ext uri="{BB962C8B-B14F-4D97-AF65-F5344CB8AC3E}">
        <p14:creationId xmlns:p14="http://schemas.microsoft.com/office/powerpoint/2010/main" xmlns="" val="25587182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If you have a swimming pool, do not empty your pool before a storm. Keeping sufficient water levels in your pool provides the important weight to hold the sides and bottom in place.</a:t>
            </a:r>
          </a:p>
          <a:p>
            <a:r>
              <a:rPr lang="en-US" sz="1300" dirty="0"/>
              <a:t>To prevent water damage to surrounding structures, you may reduce the pool water level by 1 to 2 feet.</a:t>
            </a:r>
          </a:p>
          <a:p>
            <a:r>
              <a:rPr lang="en-US" sz="1300" dirty="0"/>
              <a:t>You should super chlorinate or “shock” your pool prior to the storm.</a:t>
            </a:r>
          </a:p>
          <a:p>
            <a:r>
              <a:rPr lang="en-US" sz="1300" dirty="0"/>
              <a:t>Turn off all electrical pool equipment. All exposed equipment such as pump motors should be tightly covered with plastic wrap.</a:t>
            </a:r>
          </a:p>
          <a:p>
            <a:r>
              <a:rPr lang="en-US" sz="1300" dirty="0"/>
              <a:t>Remove all loose items; pool furniture, toys, and loose pool equipment.</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43</a:t>
            </a:fld>
            <a:endParaRPr lang="en-US" dirty="0"/>
          </a:p>
        </p:txBody>
      </p:sp>
    </p:spTree>
    <p:extLst>
      <p:ext uri="{BB962C8B-B14F-4D97-AF65-F5344CB8AC3E}">
        <p14:creationId xmlns:p14="http://schemas.microsoft.com/office/powerpoint/2010/main" xmlns="" val="1750572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 key ingredient for storm preparation is to create a storm kit that includes a three-day supply of food for your family and adequate pet supplies.</a:t>
            </a:r>
          </a:p>
          <a:p>
            <a:r>
              <a:rPr lang="en-US" sz="1300" dirty="0"/>
              <a:t>The storm kit should include a battery-powered radio, flashlight, extra batteries, car charger for your cell phone and a manual can opener.</a:t>
            </a:r>
          </a:p>
          <a:p>
            <a:r>
              <a:rPr lang="en-US" sz="1300" dirty="0"/>
              <a:t>Be sure to include cash and important documents in your storm kit, such as insurance papers, birth certificates, passports, and important phone numbers.</a:t>
            </a:r>
          </a:p>
          <a:p>
            <a:r>
              <a:rPr lang="en-US" sz="1300" dirty="0"/>
              <a:t>Have a family disaster plan and know your evacuation route and the location of local storm shelters.</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44</a:t>
            </a:fld>
            <a:endParaRPr lang="en-US" dirty="0"/>
          </a:p>
        </p:txBody>
      </p:sp>
    </p:spTree>
    <p:extLst>
      <p:ext uri="{BB962C8B-B14F-4D97-AF65-F5344CB8AC3E}">
        <p14:creationId xmlns:p14="http://schemas.microsoft.com/office/powerpoint/2010/main" xmlns="" val="28611922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45</a:t>
            </a:fld>
            <a:endParaRPr lang="en-US" dirty="0"/>
          </a:p>
        </p:txBody>
      </p:sp>
    </p:spTree>
    <p:extLst>
      <p:ext uri="{BB962C8B-B14F-4D97-AF65-F5344CB8AC3E}">
        <p14:creationId xmlns:p14="http://schemas.microsoft.com/office/powerpoint/2010/main" xmlns="" val="27257364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46</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Mitigation measures a contractor may perform for the homeowner.</a:t>
            </a:r>
          </a:p>
          <a:p>
            <a:pPr marL="241653" indent="-241653">
              <a:buAutoNum type="alphaUcPeriod"/>
            </a:pPr>
            <a:r>
              <a:rPr lang="en-US" dirty="0" smtClean="0"/>
              <a:t>Opening protection devices</a:t>
            </a:r>
          </a:p>
          <a:p>
            <a:pPr marL="181240" indent="-181240">
              <a:buFont typeface="Arial" pitchFamily="34" charset="0"/>
              <a:buChar char="•"/>
            </a:pPr>
            <a:r>
              <a:rPr lang="en-US" sz="1300" dirty="0"/>
              <a:t>Protecting your home’s openings is critical in order to prevent water and wind damage from severe storms.</a:t>
            </a:r>
          </a:p>
          <a:p>
            <a:pPr marL="181240" indent="-181240">
              <a:buFont typeface="Arial" pitchFamily="34" charset="0"/>
              <a:buChar char="•"/>
            </a:pPr>
            <a:r>
              <a:rPr lang="en-US" sz="1300" dirty="0"/>
              <a:t>A registered, licensed contractor can assist with the correct installation of impact-resistant products to safeguard your home’s windows, exterior doors, skylights and garage doors.</a:t>
            </a:r>
          </a:p>
          <a:p>
            <a:pPr marL="181240" indent="-181240">
              <a:buFont typeface="Arial" pitchFamily="34" charset="0"/>
              <a:buChar char="•"/>
            </a:pPr>
            <a:r>
              <a:rPr lang="en-US" sz="1300" dirty="0"/>
              <a:t>Impact-resistant products are manufactured to meet wind-resistant measures and design pressure ratings</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47</a:t>
            </a:fld>
            <a:endParaRPr lang="en-US" dirty="0"/>
          </a:p>
        </p:txBody>
      </p:sp>
    </p:spTree>
    <p:extLst>
      <p:ext uri="{BB962C8B-B14F-4D97-AF65-F5344CB8AC3E}">
        <p14:creationId xmlns:p14="http://schemas.microsoft.com/office/powerpoint/2010/main" xmlns="" val="27257364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sz="1300" dirty="0"/>
              <a:t>Your contractor will help you select the opening protective devices that adhere to the wind speed and wind cyclic pressure testing as well as the design pressure requirements of the Florida Building Code for your location and those products that have been approved under the Florida product approval system.</a:t>
            </a:r>
          </a:p>
          <a:p>
            <a:pPr marL="181240" indent="-181240">
              <a:buFont typeface="Arial" pitchFamily="34" charset="0"/>
              <a:buChar char="•"/>
            </a:pPr>
            <a:r>
              <a:rPr lang="en-US" sz="1300" dirty="0"/>
              <a:t>In order to qualify for mitigation property insurance discounts, your insurance company may require documentation that the protection products you are using comply with the Florida product approval system.</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48</a:t>
            </a:fld>
            <a:endParaRPr lang="en-US" dirty="0"/>
          </a:p>
        </p:txBody>
      </p:sp>
    </p:spTree>
    <p:extLst>
      <p:ext uri="{BB962C8B-B14F-4D97-AF65-F5344CB8AC3E}">
        <p14:creationId xmlns:p14="http://schemas.microsoft.com/office/powerpoint/2010/main" xmlns="" val="20365301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300" dirty="0"/>
              <a:t>This slide illustrates the construction and labeling of “Impact Glass”</a:t>
            </a:r>
          </a:p>
          <a:p>
            <a:pPr marL="181240" indent="-181240">
              <a:buFont typeface="Arial" pitchFamily="34" charset="0"/>
              <a:buChar char="•"/>
            </a:pPr>
            <a:r>
              <a:rPr lang="en-US" sz="1300" dirty="0"/>
              <a:t>Note the 2 layers of glass that sandwich a polyvinylbutyral interlayer. The window frame has an extra wide bed flange and then is sealed with a special wet glazing.</a:t>
            </a:r>
          </a:p>
          <a:p>
            <a:pPr marL="181240" indent="-181240">
              <a:buFont typeface="Arial" pitchFamily="34" charset="0"/>
              <a:buChar char="•"/>
            </a:pPr>
            <a:r>
              <a:rPr lang="en-US" sz="1300" dirty="0"/>
              <a:t>As of 2009, the Florida Building Code requires all impact glass to have a label etched into the glass. </a:t>
            </a:r>
            <a:endParaRPr lang="en-US" dirty="0" smtClean="0"/>
          </a:p>
        </p:txBody>
      </p:sp>
      <p:sp>
        <p:nvSpPr>
          <p:cNvPr id="120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D0EA79-E97E-4082-8BC3-DAC2743950E6}" type="slidenum">
              <a:rPr lang="en-US" smtClean="0"/>
              <a:pPr/>
              <a:t>49</a:t>
            </a:fld>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sz="1300" dirty="0"/>
              <a:t>Preventing your home from wind and water damage is critical to your home’s survival. Shutters can provide a protective barrier by:</a:t>
            </a:r>
          </a:p>
          <a:p>
            <a:pPr marL="241653" indent="-241653">
              <a:buFont typeface="+mj-lt"/>
              <a:buAutoNum type="arabicPeriod"/>
            </a:pPr>
            <a:r>
              <a:rPr lang="en-US" sz="1300" dirty="0"/>
              <a:t>Keeping wind pressure from building up inside which often leads to loss of the roof;</a:t>
            </a:r>
          </a:p>
          <a:p>
            <a:pPr marL="241653" indent="-241653">
              <a:buFont typeface="+mj-lt"/>
              <a:buAutoNum type="arabicPeriod"/>
            </a:pPr>
            <a:r>
              <a:rPr lang="en-US" sz="1300" dirty="0"/>
              <a:t>Reducing the chance the glass will break;</a:t>
            </a:r>
          </a:p>
          <a:p>
            <a:pPr marL="241653" indent="-241653">
              <a:buFont typeface="+mj-lt"/>
              <a:buAutoNum type="arabicPeriod"/>
            </a:pPr>
            <a:r>
              <a:rPr lang="en-US" sz="1300" dirty="0"/>
              <a:t>Reducing the chance of wind or rain soaking the interior of the home.</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51</a:t>
            </a:fld>
            <a:endParaRPr lang="en-US" dirty="0"/>
          </a:p>
        </p:txBody>
      </p:sp>
    </p:spTree>
    <p:extLst>
      <p:ext uri="{BB962C8B-B14F-4D97-AF65-F5344CB8AC3E}">
        <p14:creationId xmlns:p14="http://schemas.microsoft.com/office/powerpoint/2010/main" xmlns="" val="1667291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sz="1300" dirty="0"/>
              <a:t>Measure each opening horizontally inside the exterior trim and vertically from the sill to the bottom of the trim.</a:t>
            </a:r>
          </a:p>
          <a:p>
            <a:pPr marL="181240" indent="-181240">
              <a:buFont typeface="Arial" pitchFamily="34" charset="0"/>
              <a:buChar char="•"/>
            </a:pPr>
            <a:r>
              <a:rPr lang="en-US" sz="1300" dirty="0"/>
              <a:t>If the window has an extended sill, measure from the sill to the top of the window trim.</a:t>
            </a:r>
          </a:p>
          <a:p>
            <a:pPr marL="181240" indent="-181240">
              <a:buFont typeface="Arial" pitchFamily="34" charset="0"/>
              <a:buChar char="•"/>
            </a:pPr>
            <a:r>
              <a:rPr lang="en-US" sz="1300" dirty="0"/>
              <a:t>Add 8 inches to both the height and width so that a four-inch overlap is created for fastening the panel.</a:t>
            </a:r>
          </a:p>
          <a:p>
            <a:pPr marL="181240" indent="-181240">
              <a:buFont typeface="Arial" pitchFamily="34" charset="0"/>
              <a:buChar char="•"/>
            </a:pPr>
            <a:r>
              <a:rPr lang="en-US" sz="1300" dirty="0"/>
              <a:t>Be sure to purchase exterior grade plywood of not less than 7/16 of an inch.</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5</a:t>
            </a:fld>
            <a:endParaRPr lang="en-US" dirty="0"/>
          </a:p>
        </p:txBody>
      </p:sp>
    </p:spTree>
    <p:extLst>
      <p:ext uri="{BB962C8B-B14F-4D97-AF65-F5344CB8AC3E}">
        <p14:creationId xmlns:p14="http://schemas.microsoft.com/office/powerpoint/2010/main" xmlns="" val="1250603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On average, the area to be shuttered--windows and doors with glass-- is about 15% of the home’s total square footage. For example, a 2000 </a:t>
            </a:r>
            <a:r>
              <a:rPr lang="en-US" sz="1300" dirty="0" err="1"/>
              <a:t>sq.ft</a:t>
            </a:r>
            <a:r>
              <a:rPr lang="en-US" sz="1300" dirty="0"/>
              <a:t>. home would require approximately 300 sq. ft. of shutters.</a:t>
            </a:r>
          </a:p>
          <a:p>
            <a:r>
              <a:rPr lang="en-US" sz="1300" dirty="0"/>
              <a:t>The estimated cost of shutters for a 2000 square foot home with a product that cost $20 a square foot would be about approximately $6,000 dollars.</a:t>
            </a:r>
          </a:p>
          <a:p>
            <a:r>
              <a:rPr lang="en-US" sz="1300" dirty="0"/>
              <a:t>In today’s market the vast range of products makes it easy to find protection that fits your budget. Commercially-installed shutters typically cost between $9.00 and $30.00 per square foot of opening. Naturally, motorized units cost considerably more.</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52</a:t>
            </a:fld>
            <a:endParaRPr lang="en-US" dirty="0"/>
          </a:p>
        </p:txBody>
      </p:sp>
    </p:spTree>
    <p:extLst>
      <p:ext uri="{BB962C8B-B14F-4D97-AF65-F5344CB8AC3E}">
        <p14:creationId xmlns:p14="http://schemas.microsoft.com/office/powerpoint/2010/main" xmlns="" val="14190259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Choose a shutter with the proper rating for impact resistance. Know that just because a product is labeled hurricane tested does not mean that it has passed the large-missile impact test.</a:t>
            </a:r>
          </a:p>
          <a:p>
            <a:r>
              <a:rPr lang="en-US" sz="1300" dirty="0"/>
              <a:t>Look for products that indicate they have been tested to one of the following:</a:t>
            </a:r>
          </a:p>
          <a:p>
            <a:r>
              <a:rPr lang="en-US" sz="1300" dirty="0"/>
              <a:t>1 Florida Building Code TAS 201, 202, 203 or;</a:t>
            </a:r>
          </a:p>
          <a:p>
            <a:r>
              <a:rPr lang="en-US" sz="1300" dirty="0"/>
              <a:t>2. ASTM E 1886 and 1996-03 or;</a:t>
            </a:r>
          </a:p>
          <a:p>
            <a:r>
              <a:rPr lang="en-US" sz="1300" dirty="0"/>
              <a:t>3. Miami-Dade protocols PA 201, 202, 203</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53</a:t>
            </a:fld>
            <a:endParaRPr lang="en-US" dirty="0"/>
          </a:p>
        </p:txBody>
      </p:sp>
    </p:spTree>
    <p:extLst>
      <p:ext uri="{BB962C8B-B14F-4D97-AF65-F5344CB8AC3E}">
        <p14:creationId xmlns:p14="http://schemas.microsoft.com/office/powerpoint/2010/main" xmlns="" val="38059932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There are generally four types of shutters available that must be installed by a licensed contractor: colonial, full view Bahamas, roll-down, and accordion.</a:t>
            </a:r>
          </a:p>
          <a:p>
            <a:r>
              <a:rPr lang="en-US" sz="1300" dirty="0"/>
              <a:t>The picture shown is of a typical colonial shutter.</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54</a:t>
            </a:fld>
            <a:endParaRPr lang="en-US" dirty="0"/>
          </a:p>
        </p:txBody>
      </p:sp>
    </p:spTree>
    <p:extLst>
      <p:ext uri="{BB962C8B-B14F-4D97-AF65-F5344CB8AC3E}">
        <p14:creationId xmlns:p14="http://schemas.microsoft.com/office/powerpoint/2010/main" xmlns="" val="9665990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Accordion shutters are typically used to cover sliding glass doors or other large openings but may be used to protect any opening.</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55</a:t>
            </a:fld>
            <a:endParaRPr lang="en-US" dirty="0"/>
          </a:p>
        </p:txBody>
      </p:sp>
    </p:spTree>
    <p:extLst>
      <p:ext uri="{BB962C8B-B14F-4D97-AF65-F5344CB8AC3E}">
        <p14:creationId xmlns:p14="http://schemas.microsoft.com/office/powerpoint/2010/main" xmlns="" val="40429499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illustration above is of a Bahamas shutter. Unlike Colonial shutters Bahama shutters tend to restrict both air and light circulation.</a:t>
            </a:r>
          </a:p>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56</a:t>
            </a:fld>
            <a:endParaRPr lang="en-US" dirty="0"/>
          </a:p>
        </p:txBody>
      </p:sp>
    </p:spTree>
    <p:extLst>
      <p:ext uri="{BB962C8B-B14F-4D97-AF65-F5344CB8AC3E}">
        <p14:creationId xmlns:p14="http://schemas.microsoft.com/office/powerpoint/2010/main" xmlns="" val="2690232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picture above is of roll down shutters which can be either hand-cranked or motorized and tend to be the most expensive.</a:t>
            </a:r>
          </a:p>
        </p:txBody>
      </p:sp>
      <p:sp>
        <p:nvSpPr>
          <p:cNvPr id="4" name="Slide Number Placeholder 3"/>
          <p:cNvSpPr>
            <a:spLocks noGrp="1"/>
          </p:cNvSpPr>
          <p:nvPr>
            <p:ph type="sldNum" sz="quarter" idx="10"/>
          </p:nvPr>
        </p:nvSpPr>
        <p:spPr/>
        <p:txBody>
          <a:bodyPr/>
          <a:lstStyle/>
          <a:p>
            <a:fld id="{4785730F-1174-4B17-B548-03EB96A46110}" type="slidenum">
              <a:rPr lang="en-US" smtClean="0"/>
              <a:pPr/>
              <a:t>57</a:t>
            </a:fld>
            <a:endParaRPr lang="en-US" dirty="0"/>
          </a:p>
        </p:txBody>
      </p:sp>
    </p:spTree>
    <p:extLst>
      <p:ext uri="{BB962C8B-B14F-4D97-AF65-F5344CB8AC3E}">
        <p14:creationId xmlns:p14="http://schemas.microsoft.com/office/powerpoint/2010/main" xmlns="" val="1317323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Another option for hurricane protection is panels which tend to cost significantly less on a price per square foot basis. Hurricane protection panels may be of steel, aluminum or a clear polycarbonate plastic. </a:t>
            </a:r>
          </a:p>
        </p:txBody>
      </p:sp>
      <p:sp>
        <p:nvSpPr>
          <p:cNvPr id="4" name="Slide Number Placeholder 3"/>
          <p:cNvSpPr>
            <a:spLocks noGrp="1"/>
          </p:cNvSpPr>
          <p:nvPr>
            <p:ph type="sldNum" sz="quarter" idx="10"/>
          </p:nvPr>
        </p:nvSpPr>
        <p:spPr/>
        <p:txBody>
          <a:bodyPr/>
          <a:lstStyle/>
          <a:p>
            <a:fld id="{4785730F-1174-4B17-B548-03EB96A46110}" type="slidenum">
              <a:rPr lang="en-US" smtClean="0"/>
              <a:pPr/>
              <a:t>58</a:t>
            </a:fld>
            <a:endParaRPr lang="en-US" dirty="0"/>
          </a:p>
        </p:txBody>
      </p:sp>
    </p:spTree>
    <p:extLst>
      <p:ext uri="{BB962C8B-B14F-4D97-AF65-F5344CB8AC3E}">
        <p14:creationId xmlns:p14="http://schemas.microsoft.com/office/powerpoint/2010/main" xmlns="" val="15858204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Another option is fabric shutters and there are a number of different manufacturers that produce fabric shutters that have been approved in accordance with the Florida Building Code.</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59</a:t>
            </a:fld>
            <a:endParaRPr lang="en-US" dirty="0"/>
          </a:p>
        </p:txBody>
      </p:sp>
    </p:spTree>
    <p:extLst>
      <p:ext uri="{BB962C8B-B14F-4D97-AF65-F5344CB8AC3E}">
        <p14:creationId xmlns:p14="http://schemas.microsoft.com/office/powerpoint/2010/main" xmlns="" val="21622720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61</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Roof shape can affect building performance during wind events. Hip- shaped roofs are less likely to peel off during high winds. The wind pressure is much lower with a hip roof than on a gable roof during the same storm. If you have a gable-shaped roof a licensed contractor can mitigate your roofing system against wind uplift that could tear apart both the roof covering and the roof deck.</a:t>
            </a:r>
          </a:p>
          <a:p>
            <a:r>
              <a:rPr lang="en-US" sz="1300" dirty="0"/>
              <a:t>The next three slides illustrate the retrofit of gable-end bracing that your contractor can provide.</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62</a:t>
            </a:fld>
            <a:endParaRPr lang="en-US" dirty="0"/>
          </a:p>
        </p:txBody>
      </p:sp>
    </p:spTree>
    <p:extLst>
      <p:ext uri="{BB962C8B-B14F-4D97-AF65-F5344CB8AC3E}">
        <p14:creationId xmlns:p14="http://schemas.microsoft.com/office/powerpoint/2010/main" xmlns="" val="2465935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Do-It-Yourself</a:t>
            </a:r>
            <a:r>
              <a:rPr lang="en-US" baseline="0" dirty="0" smtClean="0"/>
              <a:t> – Measuring for wood panel shutters.</a:t>
            </a:r>
            <a:endParaRPr lang="en-US" dirty="0" smtClean="0"/>
          </a:p>
          <a:p>
            <a:pPr marL="241653" indent="-241653">
              <a:buAutoNum type="arabicPeriod"/>
            </a:pPr>
            <a:r>
              <a:rPr lang="en-US" dirty="0" smtClean="0"/>
              <a:t>Measure the window opening</a:t>
            </a:r>
          </a:p>
          <a:p>
            <a:pPr marL="241653" indent="-241653">
              <a:buAutoNum type="arabicPeriod"/>
            </a:pPr>
            <a:r>
              <a:rPr lang="en-US" dirty="0" smtClean="0"/>
              <a:t>Add </a:t>
            </a:r>
            <a:r>
              <a:rPr lang="en-US" baseline="0" dirty="0" smtClean="0"/>
              <a:t> 8 inches to both dimensions. </a:t>
            </a:r>
          </a:p>
          <a:p>
            <a:pPr marL="241653" indent="-241653">
              <a:buAutoNum type="arabicPeriod"/>
            </a:pPr>
            <a:r>
              <a:rPr lang="en-US" b="0" i="0" baseline="0" dirty="0" smtClean="0"/>
              <a:t>Cut the panel from a minimum of 7/16 inch exterior plywood. </a:t>
            </a:r>
            <a:r>
              <a:rPr lang="en-US" b="1" i="1" baseline="0" dirty="0" smtClean="0"/>
              <a:t>(CLICK)</a:t>
            </a:r>
          </a:p>
        </p:txBody>
      </p:sp>
      <p:sp>
        <p:nvSpPr>
          <p:cNvPr id="4" name="Slide Number Placeholder 3"/>
          <p:cNvSpPr>
            <a:spLocks noGrp="1"/>
          </p:cNvSpPr>
          <p:nvPr>
            <p:ph type="sldNum" sz="quarter" idx="10"/>
          </p:nvPr>
        </p:nvSpPr>
        <p:spPr/>
        <p:txBody>
          <a:bodyPr/>
          <a:lstStyle/>
          <a:p>
            <a:fld id="{4785730F-1174-4B17-B548-03EB96A46110}" type="slidenum">
              <a:rPr lang="en-US" smtClean="0"/>
              <a:pPr/>
              <a:t>6</a:t>
            </a:fld>
            <a:endParaRPr lang="en-US" dirty="0"/>
          </a:p>
        </p:txBody>
      </p:sp>
    </p:spTree>
    <p:extLst>
      <p:ext uri="{BB962C8B-B14F-4D97-AF65-F5344CB8AC3E}">
        <p14:creationId xmlns:p14="http://schemas.microsoft.com/office/powerpoint/2010/main" xmlns="" val="7602649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300" dirty="0"/>
              <a:t>This illustration is being provided to show the components that makeup the retrofit gable-end bracing. </a:t>
            </a:r>
            <a:endParaRPr lang="en-US" i="0" dirty="0" smtClean="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E65A9D9-9D4F-4AB9-ABDF-0496DAFB2E04}" type="slidenum">
              <a:rPr lang="en-US"/>
              <a:pPr fontAlgn="base">
                <a:spcBef>
                  <a:spcPct val="0"/>
                </a:spcBef>
                <a:spcAft>
                  <a:spcPct val="0"/>
                </a:spcAft>
              </a:pPr>
              <a:t>63</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i="0" dirty="0" smtClean="0">
                <a:solidFill>
                  <a:srgbClr val="FFC000"/>
                </a:solidFill>
              </a:rPr>
              <a:t>This figure shows a gable truss end. The methodology retrofitting truss framed gable end. The numbers show a typical sequence of installation;</a:t>
            </a:r>
            <a:r>
              <a:rPr lang="en-US" i="0" baseline="0" dirty="0" smtClean="0">
                <a:solidFill>
                  <a:srgbClr val="FFC000"/>
                </a:solidFill>
              </a:rPr>
              <a:t> however, </a:t>
            </a:r>
            <a:r>
              <a:rPr lang="en-US" i="0" dirty="0" smtClean="0">
                <a:solidFill>
                  <a:srgbClr val="FFC000"/>
                </a:solidFill>
              </a:rPr>
              <a:t>in order to show straps, the compression blocks are not shown. </a:t>
            </a:r>
          </a:p>
          <a:p>
            <a:pPr>
              <a:spcBef>
                <a:spcPct val="0"/>
              </a:spcBef>
            </a:pPr>
            <a:r>
              <a:rPr lang="en-US" i="0" dirty="0" smtClean="0"/>
              <a:t>1. Horizontal braces fastened to roof and ceiling diaphragms via the roof and ceiling members;</a:t>
            </a:r>
          </a:p>
          <a:p>
            <a:pPr>
              <a:spcBef>
                <a:spcPct val="0"/>
              </a:spcBef>
            </a:pPr>
            <a:r>
              <a:rPr lang="en-US" i="0" dirty="0" smtClean="0"/>
              <a:t>2. Retrofit stud fastened to existing stud to supplement existing stud;</a:t>
            </a:r>
          </a:p>
          <a:p>
            <a:pPr>
              <a:spcBef>
                <a:spcPct val="0"/>
              </a:spcBef>
            </a:pPr>
            <a:r>
              <a:rPr lang="en-US" i="0" dirty="0" smtClean="0"/>
              <a:t>3. Retrofit studs are connected to horizontal braces with straps;</a:t>
            </a:r>
          </a:p>
          <a:p>
            <a:pPr>
              <a:spcBef>
                <a:spcPct val="0"/>
              </a:spcBef>
            </a:pPr>
            <a:r>
              <a:rPr lang="en-US" i="0" dirty="0" smtClean="0"/>
              <a:t>4. Gable-end framing member connected to wall below.</a:t>
            </a:r>
          </a:p>
          <a:p>
            <a:pPr>
              <a:spcBef>
                <a:spcPct val="0"/>
              </a:spcBef>
            </a:pPr>
            <a:endParaRPr lang="en-US" i="0" dirty="0" smtClean="0"/>
          </a:p>
          <a:p>
            <a:pPr>
              <a:spcBef>
                <a:spcPct val="0"/>
              </a:spcBef>
            </a:pPr>
            <a:endParaRPr lang="en-US" dirty="0" smtClean="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BA504BC-8127-42BC-9FEF-8F10031E5B66}" type="slidenum">
              <a:rPr lang="en-US"/>
              <a:pPr fontAlgn="base">
                <a:spcBef>
                  <a:spcPct val="0"/>
                </a:spcBef>
                <a:spcAft>
                  <a:spcPct val="0"/>
                </a:spcAft>
              </a:pPr>
              <a:t>64</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Photograph is of an actual gable-end bracing job after it was completed.</a:t>
            </a:r>
          </a:p>
          <a:p>
            <a:pPr>
              <a:spcBef>
                <a:spcPct val="0"/>
              </a:spcBef>
            </a:pPr>
            <a:r>
              <a:rPr lang="en-US" dirty="0" smtClean="0"/>
              <a:t>The new material is labeled and the location identified.</a:t>
            </a:r>
          </a:p>
          <a:p>
            <a:pPr>
              <a:spcBef>
                <a:spcPct val="0"/>
              </a:spcBef>
            </a:pPr>
            <a:endParaRPr lang="en-US" dirty="0" smtClean="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61EA92-9090-46F3-BABA-35587BA2374E}" type="slidenum">
              <a:rPr lang="en-US"/>
              <a:pPr fontAlgn="base">
                <a:spcBef>
                  <a:spcPct val="0"/>
                </a:spcBef>
                <a:spcAft>
                  <a:spcPct val="0"/>
                </a:spcAft>
              </a:pPr>
              <a:t>65</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66</a:t>
            </a:fld>
            <a:endParaRPr lang="en-US" dirty="0"/>
          </a:p>
        </p:txBody>
      </p:sp>
    </p:spTree>
    <p:extLst>
      <p:ext uri="{BB962C8B-B14F-4D97-AF65-F5344CB8AC3E}">
        <p14:creationId xmlns:p14="http://schemas.microsoft.com/office/powerpoint/2010/main" xmlns="" val="26532327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secondary water barrier is a construction method that provides seal and all joints of the roof sheathing.</a:t>
            </a:r>
          </a:p>
          <a:p>
            <a:r>
              <a:rPr lang="en-US" baseline="0" dirty="0" smtClean="0"/>
              <a:t>In the event of loss of the roof covering, that is the shingles, tile or metal panels, the seal prevents water from entering the structure.</a:t>
            </a:r>
          </a:p>
          <a:p>
            <a:r>
              <a:rPr lang="en-US" sz="1300" dirty="0"/>
              <a:t>Your contractor should install a roof deck of 5/8” thick solid plywood to maximize wind and windborne debris resistance with 10d or 8d ring shank common nails spaced 4 inches along the panel edges and every six inches in the field of the plywood panel. Make sure the nails penetrate the decking directly into the roof framing. </a:t>
            </a:r>
          </a:p>
          <a:p>
            <a:r>
              <a:rPr lang="en-US" sz="1300" dirty="0"/>
              <a:t>In your existing home, be sure to look in the attic to confirm that the roof decking is properly nailed to the roof framing. If you can see nails along the sides of rafters or trusses where the nail penetrates the decking, your roof deck may not be securely attached.  </a:t>
            </a:r>
          </a:p>
          <a:p>
            <a:endParaRPr lang="en-US" sz="1300"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67</a:t>
            </a:fld>
            <a:endParaRPr lang="en-US" dirty="0"/>
          </a:p>
        </p:txBody>
      </p:sp>
    </p:spTree>
    <p:extLst>
      <p:ext uri="{BB962C8B-B14F-4D97-AF65-F5344CB8AC3E}">
        <p14:creationId xmlns:p14="http://schemas.microsoft.com/office/powerpoint/2010/main" xmlns="" val="26532327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Illustration of the installation of a peel &amp; stick secondary water barrier</a:t>
            </a:r>
            <a:r>
              <a:rPr lang="en-US" baseline="0" dirty="0" smtClean="0"/>
              <a:t> before the roof covering is applied.</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68</a:t>
            </a:fld>
            <a:endParaRPr lang="en-US" dirty="0"/>
          </a:p>
        </p:txBody>
      </p:sp>
    </p:spTree>
    <p:extLst>
      <p:ext uri="{BB962C8B-B14F-4D97-AF65-F5344CB8AC3E}">
        <p14:creationId xmlns:p14="http://schemas.microsoft.com/office/powerpoint/2010/main" xmlns="" val="469704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sz="1300" dirty="0"/>
              <a:t>Create a secondary water barrier by installing self-adhering flashing tape or modified polymer bitumen strips, commonly called peel and seal, over the joints in your roof deck. This will help keep out the rain in the event the roof covering is damaged or destroyed by severe weather. </a:t>
            </a:r>
          </a:p>
          <a:p>
            <a:pPr marL="181240" indent="-181240">
              <a:buFont typeface="Arial" pitchFamily="34" charset="0"/>
              <a:buChar char="•"/>
            </a:pPr>
            <a:r>
              <a:rPr lang="en-US" sz="1300" dirty="0"/>
              <a:t>Install one layer of #30 underlayment, sometimes called felt paper, over the roof decking and secondary water barrier. The felt helps with drainage in the event water gets under the roof covering.  </a:t>
            </a:r>
          </a:p>
          <a:p>
            <a:pPr marL="181240" indent="-181240">
              <a:buFont typeface="Arial" pitchFamily="34" charset="0"/>
              <a:buChar char="•"/>
            </a:pPr>
            <a:r>
              <a:rPr lang="en-US" sz="1300" dirty="0"/>
              <a:t>All nails used to attach the roof sheathing must penetrate the underlying roof trusses, otherwise it will not be securely attached and can be more easily torn away by high winds. </a:t>
            </a:r>
          </a:p>
          <a:p>
            <a:pPr marL="181240" indent="-181240">
              <a:buFont typeface="Arial" pitchFamily="34" charset="0"/>
              <a:buChar char="•"/>
            </a:pPr>
            <a:r>
              <a:rPr lang="en-US" sz="1300" dirty="0"/>
              <a:t>You can significantly increase the roofs resistance to uplift from the wind by applying a bead of construction adhesive using a caulking gun along both sides of the intersection of the roof decking and the rafters or trusses. Be sure to look for a premium, APA AFG-01 rated adhesive.</a:t>
            </a:r>
          </a:p>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70</a:t>
            </a:fld>
            <a:endParaRPr lang="en-US" dirty="0"/>
          </a:p>
        </p:txBody>
      </p:sp>
    </p:spTree>
    <p:extLst>
      <p:ext uri="{BB962C8B-B14F-4D97-AF65-F5344CB8AC3E}">
        <p14:creationId xmlns:p14="http://schemas.microsoft.com/office/powerpoint/2010/main" xmlns="" val="5832290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existing homes, this is</a:t>
            </a:r>
            <a:r>
              <a:rPr lang="en-US" baseline="0" dirty="0" smtClean="0"/>
              <a:t> an illustration of a secondary water barrier applied using a polyurethane foam coating applied to the underside of the roof deck.</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71</a:t>
            </a:fld>
            <a:endParaRPr lang="en-US" dirty="0"/>
          </a:p>
        </p:txBody>
      </p:sp>
    </p:spTree>
    <p:extLst>
      <p:ext uri="{BB962C8B-B14F-4D97-AF65-F5344CB8AC3E}">
        <p14:creationId xmlns:p14="http://schemas.microsoft.com/office/powerpoint/2010/main" xmlns="" val="11191140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10458" indent="-310458"/>
            <a:r>
              <a:rPr lang="en-US" dirty="0" smtClean="0"/>
              <a:t>Another mitigation technique your contractor can perform is to secure your air-conditioning equipment.</a:t>
            </a:r>
          </a:p>
          <a:p>
            <a:pPr marL="310458" indent="-310458">
              <a:buFont typeface="Arial" pitchFamily="34" charset="0"/>
              <a:buChar char="•"/>
            </a:pPr>
            <a:r>
              <a:rPr lang="en-US" dirty="0" smtClean="0"/>
              <a:t>Air-conditioning equipment shall be anchored to the structure or a concrete slab to prevent overturning from wind forces.</a:t>
            </a:r>
          </a:p>
          <a:p>
            <a:pPr marL="181240" indent="-181240">
              <a:buFont typeface="Arial" pitchFamily="34" charset="0"/>
              <a:buChar char="•"/>
            </a:pPr>
            <a:r>
              <a:rPr lang="en-US" dirty="0" smtClean="0"/>
              <a:t>Roof-mounted equipment shall be attached to the structure.</a:t>
            </a:r>
          </a:p>
          <a:p>
            <a:pPr marL="181240" indent="-181240">
              <a:buFont typeface="Arial" pitchFamily="34" charset="0"/>
              <a:buChar char="•"/>
            </a:pPr>
            <a:r>
              <a:rPr lang="en-US" dirty="0" smtClean="0"/>
              <a:t>Ground-mounted condensing units shall be either screwed or strapped to the slab on which they are located.</a:t>
            </a:r>
          </a:p>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75</a:t>
            </a:fld>
            <a:endParaRPr lang="en-US" dirty="0"/>
          </a:p>
        </p:txBody>
      </p:sp>
    </p:spTree>
    <p:extLst>
      <p:ext uri="{BB962C8B-B14F-4D97-AF65-F5344CB8AC3E}">
        <p14:creationId xmlns:p14="http://schemas.microsoft.com/office/powerpoint/2010/main" xmlns="" val="41804356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a:t>
            </a:r>
            <a:r>
              <a:rPr lang="en-US" b="1" i="1" dirty="0" smtClean="0"/>
              <a:t>“Florida Department of Business and Professional Regulation” </a:t>
            </a:r>
            <a:r>
              <a:rPr lang="en-US" dirty="0" smtClean="0"/>
              <a:t>you can verify </a:t>
            </a:r>
            <a:r>
              <a:rPr lang="en-US" baseline="0" dirty="0" smtClean="0"/>
              <a:t>whether an individual has a current license by either calling the DBPR Call Center at 850-487-1395 or go online at their </a:t>
            </a:r>
            <a:r>
              <a:rPr lang="en-US" dirty="0" smtClean="0"/>
              <a:t>website: www.myflorida</a:t>
            </a:r>
            <a:r>
              <a:rPr lang="en-US" baseline="0" dirty="0" smtClean="0"/>
              <a:t>license.com.</a:t>
            </a:r>
          </a:p>
          <a:p>
            <a:r>
              <a:rPr lang="en-US" baseline="0" dirty="0" smtClean="0"/>
              <a:t>For the website just click on the </a:t>
            </a:r>
            <a:r>
              <a:rPr lang="en-US" b="1" baseline="0" dirty="0" smtClean="0"/>
              <a:t>“VERIFY A  LICENSE”</a:t>
            </a:r>
            <a:r>
              <a:rPr lang="en-US" baseline="0" dirty="0" smtClean="0"/>
              <a:t> link at the top of the page and…. CLICK</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77</a:t>
            </a:fld>
            <a:endParaRPr lang="en-US" dirty="0"/>
          </a:p>
        </p:txBody>
      </p:sp>
    </p:spTree>
    <p:extLst>
      <p:ext uri="{BB962C8B-B14F-4D97-AF65-F5344CB8AC3E}">
        <p14:creationId xmlns:p14="http://schemas.microsoft.com/office/powerpoint/2010/main" xmlns="" val="299186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r>
              <a:rPr lang="en-US" sz="1300" dirty="0"/>
              <a:t>Mark drill holes 2 inches from the edge of the plywood at 12 inch intervals around the panel.</a:t>
            </a:r>
          </a:p>
          <a:p>
            <a:pPr marL="181240" indent="-181240">
              <a:buFont typeface="Arial" pitchFamily="34" charset="0"/>
              <a:buChar char="•"/>
            </a:pPr>
            <a:r>
              <a:rPr lang="en-US" sz="1300" dirty="0"/>
              <a:t>Drill marked holes the same diameter as the bolts to be used for attaching the panels.</a:t>
            </a:r>
          </a:p>
          <a:p>
            <a:pPr marL="181240" indent="-181240">
              <a:buFont typeface="Arial" pitchFamily="34" charset="0"/>
              <a:buChar char="•"/>
            </a:pPr>
            <a:r>
              <a:rPr lang="en-US" sz="1300" dirty="0"/>
              <a:t>Anchor the plywood panels around the opening and secure with bolts and fasteners in the pre-drilled holes.</a:t>
            </a:r>
          </a:p>
          <a:p>
            <a:pPr marL="181240" indent="-181240">
              <a:buFont typeface="Arial" pitchFamily="34" charset="0"/>
              <a:buChar char="•"/>
            </a:pPr>
            <a:r>
              <a:rPr lang="en-US" sz="1300" dirty="0"/>
              <a:t>Anchors must be permanently installed on the residential structure.</a:t>
            </a:r>
          </a:p>
          <a:p>
            <a:pPr marL="181240" indent="-181240">
              <a:buFont typeface="Arial" pitchFamily="34" charset="0"/>
              <a:buChar char="•"/>
            </a:pPr>
            <a:r>
              <a:rPr lang="en-US" sz="1300" dirty="0"/>
              <a:t>If the opening requires two panels, join the panels with 2 x 4 bracing.</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7</a:t>
            </a:fld>
            <a:endParaRPr lang="en-US" dirty="0"/>
          </a:p>
        </p:txBody>
      </p:sp>
    </p:spTree>
    <p:extLst>
      <p:ext uri="{BB962C8B-B14F-4D97-AF65-F5344CB8AC3E}">
        <p14:creationId xmlns:p14="http://schemas.microsoft.com/office/powerpoint/2010/main" xmlns="" val="6888778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this next page</a:t>
            </a:r>
            <a:r>
              <a:rPr lang="en-US" baseline="0" dirty="0" smtClean="0"/>
              <a:t> the user can search by name, license number, city or county or license type.</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78</a:t>
            </a:fld>
            <a:endParaRPr lang="en-US" dirty="0"/>
          </a:p>
        </p:txBody>
      </p:sp>
    </p:spTree>
    <p:extLst>
      <p:ext uri="{BB962C8B-B14F-4D97-AF65-F5344CB8AC3E}">
        <p14:creationId xmlns:p14="http://schemas.microsoft.com/office/powerpoint/2010/main" xmlns="" val="40337911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user has the choice of searching</a:t>
            </a:r>
            <a:r>
              <a:rPr lang="en-US" baseline="0" dirty="0" smtClean="0"/>
              <a:t> by either the individual’s name or the company name.</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79</a:t>
            </a:fld>
            <a:endParaRPr lang="en-US" dirty="0"/>
          </a:p>
        </p:txBody>
      </p:sp>
    </p:spTree>
    <p:extLst>
      <p:ext uri="{BB962C8B-B14F-4D97-AF65-F5344CB8AC3E}">
        <p14:creationId xmlns:p14="http://schemas.microsoft.com/office/powerpoint/2010/main" xmlns="" val="13969347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80</a:t>
            </a:fld>
            <a:endParaRPr lang="en-US" dirty="0"/>
          </a:p>
        </p:txBody>
      </p:sp>
    </p:spTree>
    <p:extLst>
      <p:ext uri="{BB962C8B-B14F-4D97-AF65-F5344CB8AC3E}">
        <p14:creationId xmlns:p14="http://schemas.microsoft.com/office/powerpoint/2010/main" xmlns="" val="27759435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only is there a life safety element in protecting your home against wind and water damage there may be financial rewards as well.</a:t>
            </a:r>
          </a:p>
          <a:p>
            <a:r>
              <a:rPr lang="en-US" dirty="0" smtClean="0"/>
              <a:t>Homeowners may qualify for insurance premium discounts or credits by having their home evaluated by properly licensed inspector utilizing the office of insurance regulation mitigation verification inspection form 1802.</a:t>
            </a:r>
          </a:p>
          <a:p>
            <a:r>
              <a:rPr lang="en-US" dirty="0" smtClean="0"/>
              <a:t>The inspection includes many of the mitigation techniques that have been demonstrated in this presentation.</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81</a:t>
            </a:fld>
            <a:endParaRPr lang="en-US" dirty="0"/>
          </a:p>
        </p:txBody>
      </p:sp>
    </p:spTree>
    <p:extLst>
      <p:ext uri="{BB962C8B-B14F-4D97-AF65-F5344CB8AC3E}">
        <p14:creationId xmlns:p14="http://schemas.microsoft.com/office/powerpoint/2010/main" xmlns="" val="27759435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Form 1802 is a 4-page inspection report that can be used by the home owner to verify qualification for insurance discounts by indicating their home has construction features that will</a:t>
            </a:r>
            <a:r>
              <a:rPr lang="en-US" baseline="0" dirty="0" smtClean="0"/>
              <a:t> potentially reduce the property’s damage in a wind storm.</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82</a:t>
            </a:fld>
            <a:endParaRPr lang="en-US" dirty="0"/>
          </a:p>
        </p:txBody>
      </p:sp>
    </p:spTree>
    <p:extLst>
      <p:ext uri="{BB962C8B-B14F-4D97-AF65-F5344CB8AC3E}">
        <p14:creationId xmlns:p14="http://schemas.microsoft.com/office/powerpoint/2010/main" xmlns="" val="788351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Homeowners may compare insurance rates at the Consumer Homeowners Insurance Comparison Electronic  System website (CHOICES).</a:t>
            </a:r>
          </a:p>
          <a:p>
            <a:r>
              <a:rPr lang="en-US" dirty="0" smtClean="0"/>
              <a:t>On the homepage of the website you will have two choices—for houses built before 2001 and those built after the Florida Statewide Building Code was put in place.</a:t>
            </a:r>
          </a:p>
          <a:p>
            <a:r>
              <a:rPr lang="en-US" dirty="0" smtClean="0"/>
              <a:t>On the next page you select the county in which you are located and based on whether the home was built before or after 2001, the basic insurance rates by company are listed.  Additionally the maximum discount offered by each insurance company is reflected in a table.</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83</a:t>
            </a:fld>
            <a:endParaRPr lang="en-US" dirty="0"/>
          </a:p>
        </p:txBody>
      </p:sp>
    </p:spTree>
    <p:extLst>
      <p:ext uri="{BB962C8B-B14F-4D97-AF65-F5344CB8AC3E}">
        <p14:creationId xmlns:p14="http://schemas.microsoft.com/office/powerpoint/2010/main" xmlns="" val="20196055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click</a:t>
            </a:r>
            <a:r>
              <a:rPr lang="en-US" baseline="0" dirty="0" smtClean="0"/>
              <a:t> on the $150,000 value pre-2001 construction we get a new screen </a:t>
            </a:r>
            <a:r>
              <a:rPr lang="en-US" b="1" i="1" baseline="0" dirty="0" smtClean="0"/>
              <a:t>(CLICK)</a:t>
            </a:r>
            <a:endParaRPr lang="en-US" b="1" i="1"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84</a:t>
            </a:fld>
            <a:endParaRPr lang="en-US" dirty="0"/>
          </a:p>
        </p:txBody>
      </p:sp>
    </p:spTree>
    <p:extLst>
      <p:ext uri="{BB962C8B-B14F-4D97-AF65-F5344CB8AC3E}">
        <p14:creationId xmlns:p14="http://schemas.microsoft.com/office/powerpoint/2010/main" xmlns="" val="2425804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the new screen we see a map of the state of Florida and the user will select the county they wish to review and </a:t>
            </a:r>
            <a:r>
              <a:rPr lang="en-US" b="1" i="1" baseline="0" dirty="0" smtClean="0"/>
              <a:t>(CLICK)</a:t>
            </a:r>
          </a:p>
          <a:p>
            <a:endParaRPr lang="en-US" b="1" i="1" baseline="0" dirty="0" smtClean="0"/>
          </a:p>
          <a:p>
            <a:r>
              <a:rPr lang="en-US" baseline="0" dirty="0" smtClean="0"/>
              <a:t>In in the example, Palm Beach County was selected. The pop-up window identifies insurance companies that are providing insurance in Palm Beach along with the base rate and the maximum discount rate if all mitigation practices have been observed during the inspection.</a:t>
            </a:r>
          </a:p>
          <a:p>
            <a:pPr marL="241653" indent="-241653">
              <a:buAutoNum type="arabicPeriod"/>
            </a:pPr>
            <a:endParaRPr lang="en-US" baseline="0" dirty="0" smtClean="0"/>
          </a:p>
          <a:p>
            <a:pPr marL="241653" indent="-241653">
              <a:buAutoNum type="arabicPeriod"/>
            </a:pP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85</a:t>
            </a:fld>
            <a:endParaRPr lang="en-US" dirty="0"/>
          </a:p>
        </p:txBody>
      </p:sp>
    </p:spTree>
    <p:extLst>
      <p:ext uri="{BB962C8B-B14F-4D97-AF65-F5344CB8AC3E}">
        <p14:creationId xmlns:p14="http://schemas.microsoft.com/office/powerpoint/2010/main" xmlns="" val="7174495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latin typeface="Georgia" pitchFamily="18" charset="0"/>
            </a:endParaRPr>
          </a:p>
          <a:p>
            <a:endParaRPr lang="en-US" sz="1300" dirty="0">
              <a:latin typeface="Georgia" pitchFamily="18" charset="0"/>
            </a:endParaRPr>
          </a:p>
        </p:txBody>
      </p:sp>
      <p:sp>
        <p:nvSpPr>
          <p:cNvPr id="4" name="Slide Number Placeholder 3"/>
          <p:cNvSpPr>
            <a:spLocks noGrp="1"/>
          </p:cNvSpPr>
          <p:nvPr>
            <p:ph type="sldNum" sz="quarter" idx="10"/>
          </p:nvPr>
        </p:nvSpPr>
        <p:spPr/>
        <p:txBody>
          <a:bodyPr/>
          <a:lstStyle/>
          <a:p>
            <a:fld id="{4785730F-1174-4B17-B548-03EB96A46110}" type="slidenum">
              <a:rPr lang="en-US" smtClean="0"/>
              <a:pPr/>
              <a:t>86</a:t>
            </a:fld>
            <a:endParaRPr lang="en-US" dirty="0"/>
          </a:p>
        </p:txBody>
      </p:sp>
    </p:spTree>
    <p:extLst>
      <p:ext uri="{BB962C8B-B14F-4D97-AF65-F5344CB8AC3E}">
        <p14:creationId xmlns:p14="http://schemas.microsoft.com/office/powerpoint/2010/main" xmlns="" val="21773051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Georgia" pitchFamily="18" charset="0"/>
              </a:rPr>
              <a:t>In 2010, the Florida Legislature enacted the Property Assessed Clean Energy (PACE) Program which allows local governments to fund storm-resistance improvements for homeowners that are repaid through property tax assessments. </a:t>
            </a:r>
            <a:r>
              <a:rPr lang="en-US" sz="1300" i="1" dirty="0">
                <a:latin typeface="Georgia" pitchFamily="18" charset="0"/>
              </a:rPr>
              <a:t>Check with your local government to inquire about PACE. </a:t>
            </a:r>
          </a:p>
          <a:p>
            <a:r>
              <a:rPr lang="en-US" sz="1300" dirty="0">
                <a:latin typeface="Georgia" pitchFamily="18" charset="0"/>
              </a:rPr>
              <a:t> "Qualifying improvement" includes any: </a:t>
            </a:r>
          </a:p>
          <a:p>
            <a:pPr marL="1151208" indent="-303745"/>
            <a:r>
              <a:rPr lang="en-US" sz="1300" dirty="0">
                <a:latin typeface="Georgia" pitchFamily="18" charset="0"/>
              </a:rPr>
              <a:t>1. Energy conservation and efficiency improvements;</a:t>
            </a:r>
          </a:p>
          <a:p>
            <a:pPr marL="966612" indent="-119149"/>
            <a:r>
              <a:rPr lang="en-US" sz="1300" dirty="0">
                <a:latin typeface="Georgia" pitchFamily="18" charset="0"/>
              </a:rPr>
              <a:t>2. Renewable energy improvements; and,</a:t>
            </a:r>
          </a:p>
          <a:p>
            <a:pPr marL="966612" indent="-119149"/>
            <a:r>
              <a:rPr lang="en-US" sz="1300" dirty="0">
                <a:latin typeface="Georgia" pitchFamily="18" charset="0"/>
              </a:rPr>
              <a:t>3. Wind-resistance improvements.</a:t>
            </a:r>
          </a:p>
          <a:p>
            <a:endParaRPr lang="en-US" sz="1300" dirty="0">
              <a:latin typeface="Georgia" pitchFamily="18" charset="0"/>
            </a:endParaRPr>
          </a:p>
        </p:txBody>
      </p:sp>
      <p:sp>
        <p:nvSpPr>
          <p:cNvPr id="4" name="Slide Number Placeholder 3"/>
          <p:cNvSpPr>
            <a:spLocks noGrp="1"/>
          </p:cNvSpPr>
          <p:nvPr>
            <p:ph type="sldNum" sz="quarter" idx="10"/>
          </p:nvPr>
        </p:nvSpPr>
        <p:spPr/>
        <p:txBody>
          <a:bodyPr/>
          <a:lstStyle/>
          <a:p>
            <a:fld id="{4785730F-1174-4B17-B548-03EB96A46110}" type="slidenum">
              <a:rPr lang="en-US" smtClean="0"/>
              <a:pPr/>
              <a:t>87</a:t>
            </a:fld>
            <a:endParaRPr lang="en-US" dirty="0"/>
          </a:p>
        </p:txBody>
      </p:sp>
    </p:spTree>
    <p:extLst>
      <p:ext uri="{BB962C8B-B14F-4D97-AF65-F5344CB8AC3E}">
        <p14:creationId xmlns:p14="http://schemas.microsoft.com/office/powerpoint/2010/main" xmlns="" val="2177305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After all the panels have been cut they should be marked indicating the specific location for which they were measured--for example “front bedroom window, left side”. This will ensure speedy installation.</a:t>
            </a:r>
          </a:p>
          <a:p>
            <a:r>
              <a:rPr lang="en-US" sz="1300" dirty="0"/>
              <a:t>You should also consider waterproofing the wood panels or painting them to provide additional protection and longevity. </a:t>
            </a:r>
          </a:p>
        </p:txBody>
      </p:sp>
      <p:sp>
        <p:nvSpPr>
          <p:cNvPr id="4" name="Slide Number Placeholder 3"/>
          <p:cNvSpPr>
            <a:spLocks noGrp="1"/>
          </p:cNvSpPr>
          <p:nvPr>
            <p:ph type="sldNum" sz="quarter" idx="10"/>
          </p:nvPr>
        </p:nvSpPr>
        <p:spPr/>
        <p:txBody>
          <a:bodyPr/>
          <a:lstStyle/>
          <a:p>
            <a:fld id="{4785730F-1174-4B17-B548-03EB96A46110}" type="slidenum">
              <a:rPr lang="en-US" smtClean="0"/>
              <a:pPr/>
              <a:t>8</a:t>
            </a:fld>
            <a:endParaRPr lang="en-US" dirty="0"/>
          </a:p>
        </p:txBody>
      </p:sp>
    </p:spTree>
    <p:extLst>
      <p:ext uri="{BB962C8B-B14F-4D97-AF65-F5344CB8AC3E}">
        <p14:creationId xmlns:p14="http://schemas.microsoft.com/office/powerpoint/2010/main" xmlns="" val="22174516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7446" indent="-357446"/>
            <a:r>
              <a:rPr lang="en-US" dirty="0" smtClean="0"/>
              <a:t>3. Wind resistance improvements, include but are not limited to:</a:t>
            </a:r>
          </a:p>
          <a:p>
            <a:pPr marL="966612" indent="-303745"/>
            <a:r>
              <a:rPr lang="en-US" dirty="0" smtClean="0"/>
              <a:t>a. Improving the strength of the roof deck attachment;     </a:t>
            </a:r>
          </a:p>
          <a:p>
            <a:pPr marL="966612" indent="-303745"/>
            <a:r>
              <a:rPr lang="en-US" dirty="0" smtClean="0"/>
              <a:t>b. Creating a secondary water barrier to prevent water intrusion; </a:t>
            </a:r>
          </a:p>
          <a:p>
            <a:pPr marL="966612" indent="-303745"/>
            <a:r>
              <a:rPr lang="en-US" dirty="0" smtClean="0"/>
              <a:t>c. Installing wind-resistant shingles; </a:t>
            </a:r>
          </a:p>
          <a:p>
            <a:pPr marL="966612" indent="-303745"/>
            <a:r>
              <a:rPr lang="en-US" dirty="0" smtClean="0"/>
              <a:t>d. Installing gable-end bracing; </a:t>
            </a:r>
          </a:p>
          <a:p>
            <a:pPr marL="966612" indent="-303745"/>
            <a:r>
              <a:rPr lang="en-US" dirty="0" smtClean="0"/>
              <a:t>e. Reinforcing roof-to-wall connections; </a:t>
            </a:r>
          </a:p>
          <a:p>
            <a:pPr marL="966612" indent="-303745"/>
            <a:r>
              <a:rPr lang="en-US" dirty="0" smtClean="0"/>
              <a:t>f.  Installing storm shutters; or </a:t>
            </a:r>
          </a:p>
          <a:p>
            <a:pPr marL="966612" indent="-303745"/>
            <a:r>
              <a:rPr lang="en-US" dirty="0" smtClean="0"/>
              <a:t>g. Installing opening protections.</a:t>
            </a:r>
          </a:p>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88</a:t>
            </a:fld>
            <a:endParaRPr lang="en-US" dirty="0"/>
          </a:p>
        </p:txBody>
      </p:sp>
    </p:spTree>
    <p:extLst>
      <p:ext uri="{BB962C8B-B14F-4D97-AF65-F5344CB8AC3E}">
        <p14:creationId xmlns:p14="http://schemas.microsoft.com/office/powerpoint/2010/main" xmlns="" val="17132984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Georgia" pitchFamily="18" charset="0"/>
              </a:rPr>
              <a:t>Home page of the “Disaster Contractors Network” is a resource for homeowner’s before and after a wind storm.</a:t>
            </a:r>
          </a:p>
          <a:p>
            <a:endParaRPr lang="en-US" sz="1300" dirty="0">
              <a:latin typeface="Georgia" pitchFamily="18" charset="0"/>
            </a:endParaRPr>
          </a:p>
          <a:p>
            <a:r>
              <a:rPr lang="en-US" sz="1300" dirty="0">
                <a:latin typeface="Georgia" pitchFamily="18" charset="0"/>
              </a:rPr>
              <a:t>Check on the </a:t>
            </a:r>
            <a:r>
              <a:rPr lang="en-US" sz="1300" b="1" dirty="0">
                <a:solidFill>
                  <a:schemeClr val="tx2">
                    <a:lumMod val="60000"/>
                    <a:lumOff val="40000"/>
                  </a:schemeClr>
                </a:solidFill>
                <a:latin typeface="Georgia" pitchFamily="18" charset="0"/>
              </a:rPr>
              <a:t>“General Public”</a:t>
            </a:r>
            <a:r>
              <a:rPr lang="en-US" sz="1300" dirty="0">
                <a:latin typeface="Georgia" pitchFamily="18" charset="0"/>
              </a:rPr>
              <a:t> button to get more information.</a:t>
            </a:r>
          </a:p>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90</a:t>
            </a:fld>
            <a:endParaRPr lang="en-US" dirty="0"/>
          </a:p>
        </p:txBody>
      </p:sp>
    </p:spTree>
    <p:extLst>
      <p:ext uri="{BB962C8B-B14F-4D97-AF65-F5344CB8AC3E}">
        <p14:creationId xmlns:p14="http://schemas.microsoft.com/office/powerpoint/2010/main" xmlns="" val="27328034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93</a:t>
            </a:fld>
            <a:endParaRPr lang="en-US" dirty="0"/>
          </a:p>
        </p:txBody>
      </p:sp>
    </p:spTree>
    <p:extLst>
      <p:ext uri="{BB962C8B-B14F-4D97-AF65-F5344CB8AC3E}">
        <p14:creationId xmlns:p14="http://schemas.microsoft.com/office/powerpoint/2010/main" xmlns="" val="16931448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94</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Shown the Florida home Builders Association website</a:t>
            </a:r>
            <a:r>
              <a:rPr lang="en-US" baseline="0" dirty="0" smtClean="0"/>
              <a:t> home page. Clicking on the “For Consumers” button will take you to the resources page where there are a number of websites and documents for additional information on hurricane protection and mitigation measures for the homeowner.</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95</a:t>
            </a:fld>
            <a:endParaRPr lang="en-US" dirty="0"/>
          </a:p>
        </p:txBody>
      </p:sp>
    </p:spTree>
    <p:extLst>
      <p:ext uri="{BB962C8B-B14F-4D97-AF65-F5344CB8AC3E}">
        <p14:creationId xmlns:p14="http://schemas.microsoft.com/office/powerpoint/2010/main" xmlns="" val="18948015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b="1" dirty="0">
                <a:solidFill>
                  <a:srgbClr val="00B0F0"/>
                </a:solidFill>
                <a:latin typeface="Georgia" pitchFamily="18" charset="0"/>
              </a:rPr>
              <a:t>Additional Resources:</a:t>
            </a:r>
          </a:p>
          <a:p>
            <a:r>
              <a:rPr lang="en-US" sz="1300" dirty="0">
                <a:solidFill>
                  <a:srgbClr val="00B0F0"/>
                </a:solidFill>
                <a:latin typeface="Georgia" pitchFamily="18" charset="0"/>
              </a:rPr>
              <a:t>Florida Division of Emergency Management:</a:t>
            </a:r>
          </a:p>
          <a:p>
            <a:r>
              <a:rPr lang="en-US" dirty="0" smtClean="0">
                <a:latin typeface="Georgia" pitchFamily="18" charset="0"/>
                <a:hlinkClick r:id="rId3"/>
              </a:rPr>
              <a:t>www.floridadisaster.org</a:t>
            </a:r>
            <a:endParaRPr lang="en-US" dirty="0" smtClean="0">
              <a:latin typeface="Georgia" pitchFamily="18" charset="0"/>
            </a:endParaRPr>
          </a:p>
          <a:p>
            <a:r>
              <a:rPr lang="en-US" dirty="0" smtClean="0">
                <a:latin typeface="Georgia" pitchFamily="18" charset="0"/>
              </a:rPr>
              <a:t>Preparedness Checklist: </a:t>
            </a:r>
            <a:r>
              <a:rPr lang="en-US" dirty="0" smtClean="0">
                <a:latin typeface="Georgia" pitchFamily="18" charset="0"/>
                <a:hlinkClick r:id="rId4"/>
              </a:rPr>
              <a:t>www.fdem-mediacenter.org/PDF/EmergencyPreparednessCheclist.pdf</a:t>
            </a:r>
            <a:endParaRPr lang="en-US" dirty="0" smtClean="0">
              <a:latin typeface="Georgia" pitchFamily="18" charset="0"/>
            </a:endParaRPr>
          </a:p>
          <a:p>
            <a:r>
              <a:rPr lang="en-US" dirty="0" smtClean="0">
                <a:latin typeface="Georgia" pitchFamily="18" charset="0"/>
              </a:rPr>
              <a:t>Family Disaster Plan: </a:t>
            </a:r>
            <a:r>
              <a:rPr lang="en-US" dirty="0" smtClean="0">
                <a:latin typeface="Georgia" pitchFamily="18" charset="0"/>
                <a:hlinkClick r:id="rId5"/>
              </a:rPr>
              <a:t>www.fdem-mediacenter.org/PDF/FamilyDisasterPlan.pdf</a:t>
            </a:r>
            <a:endParaRPr lang="en-US" dirty="0" smtClean="0">
              <a:latin typeface="Georgia" pitchFamily="18" charset="0"/>
            </a:endParaRPr>
          </a:p>
          <a:p>
            <a:r>
              <a:rPr lang="en-US" dirty="0" smtClean="0">
                <a:latin typeface="Georgia" pitchFamily="18" charset="0"/>
              </a:rPr>
              <a:t>Family Disaster Supplies: </a:t>
            </a:r>
            <a:r>
              <a:rPr lang="en-US" dirty="0" smtClean="0">
                <a:latin typeface="Georgia" pitchFamily="18" charset="0"/>
                <a:hlinkClick r:id="rId6"/>
              </a:rPr>
              <a:t>www.fdem-mediacenter.org/PDF/FamilyDisasterSupplies.pdf</a:t>
            </a:r>
            <a:endParaRPr lang="en-US" dirty="0" smtClean="0">
              <a:latin typeface="Georgia" pitchFamily="18" charset="0"/>
            </a:endParaRPr>
          </a:p>
          <a:p>
            <a:r>
              <a:rPr lang="en-US" dirty="0" smtClean="0">
                <a:latin typeface="Georgia" pitchFamily="18" charset="0"/>
              </a:rPr>
              <a:t>Tips for Evacuating Vulnerable Populations: </a:t>
            </a:r>
            <a:r>
              <a:rPr lang="en-US" dirty="0" smtClean="0">
                <a:latin typeface="Georgia" pitchFamily="18" charset="0"/>
                <a:hlinkClick r:id="rId7"/>
              </a:rPr>
              <a:t>www.floridadisaster.org/documents/Tips%20for%20Evacuating%20Vulnerable%20Populations.pdf</a:t>
            </a:r>
            <a:endParaRPr lang="en-US" dirty="0" smtClean="0">
              <a:latin typeface="Georgia" pitchFamily="18" charset="0"/>
            </a:endParaRPr>
          </a:p>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96</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solidFill>
                  <a:srgbClr val="00B0F0"/>
                </a:solidFill>
                <a:latin typeface="Georgia" pitchFamily="18" charset="0"/>
              </a:rPr>
              <a:t>Additional Resources</a:t>
            </a:r>
          </a:p>
          <a:p>
            <a:r>
              <a:rPr lang="en-US" dirty="0" smtClean="0">
                <a:solidFill>
                  <a:srgbClr val="00B0F0"/>
                </a:solidFill>
                <a:latin typeface="Georgia" pitchFamily="18" charset="0"/>
              </a:rPr>
              <a:t>Federal Emergency Management Agency (FEMA)</a:t>
            </a:r>
          </a:p>
          <a:p>
            <a:r>
              <a:rPr lang="en-US" dirty="0" smtClean="0">
                <a:latin typeface="Georgia" pitchFamily="18" charset="0"/>
              </a:rPr>
              <a:t>“Avoiding Hurricane Damage”- A Checklist for Homeowners: </a:t>
            </a:r>
            <a:r>
              <a:rPr lang="en-US" dirty="0" smtClean="0">
                <a:latin typeface="Georgia" pitchFamily="18" charset="0"/>
                <a:hlinkClick r:id="rId3"/>
              </a:rPr>
              <a:t>www.fema.gov/library/viewRecord.do?id+3340</a:t>
            </a:r>
            <a:endParaRPr lang="en-US" dirty="0" smtClean="0">
              <a:latin typeface="Georgia" pitchFamily="18" charset="0"/>
            </a:endParaRPr>
          </a:p>
          <a:p>
            <a:r>
              <a:rPr lang="en-US" dirty="0" smtClean="0">
                <a:latin typeface="Georgia" pitchFamily="18" charset="0"/>
              </a:rPr>
              <a:t>“Home Builder’s Guide to Coastal Construction Technical Fact Sheet Series:” </a:t>
            </a:r>
            <a:r>
              <a:rPr lang="en-US" dirty="0" smtClean="0">
                <a:latin typeface="Georgia" pitchFamily="18" charset="0"/>
                <a:hlinkClick r:id="rId4"/>
              </a:rPr>
              <a:t>www.fema.gov/rebuild/mat/matfema499.shtm</a:t>
            </a:r>
            <a:endParaRPr lang="en-US" dirty="0" smtClean="0">
              <a:latin typeface="Georgia" pitchFamily="18" charset="0"/>
            </a:endParaRPr>
          </a:p>
          <a:p>
            <a:r>
              <a:rPr lang="en-US" dirty="0" smtClean="0">
                <a:latin typeface="Georgia" pitchFamily="18" charset="0"/>
              </a:rPr>
              <a:t>FEMA Fact Sheet 19:”Roof Underlayment for Asphalt Shingle Roofs:” </a:t>
            </a:r>
            <a:r>
              <a:rPr lang="en-US" dirty="0" smtClean="0">
                <a:latin typeface="Georgia" pitchFamily="18" charset="0"/>
                <a:hlinkClick r:id="rId5"/>
              </a:rPr>
              <a:t>www.mscoastalmapping.com/PDF/hgccfact19.pdf</a:t>
            </a:r>
            <a:endParaRPr lang="en-US" dirty="0" smtClean="0">
              <a:latin typeface="Georgia" pitchFamily="18" charset="0"/>
            </a:endParaRPr>
          </a:p>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97</a:t>
            </a:fld>
            <a:endParaRPr lang="en-US" dirty="0"/>
          </a:p>
        </p:txBody>
      </p:sp>
    </p:spTree>
    <p:extLst>
      <p:ext uri="{BB962C8B-B14F-4D97-AF65-F5344CB8AC3E}">
        <p14:creationId xmlns:p14="http://schemas.microsoft.com/office/powerpoint/2010/main" xmlns="" val="26206873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b="1" dirty="0">
                <a:solidFill>
                  <a:srgbClr val="00B0F0"/>
                </a:solidFill>
                <a:latin typeface="Georgia" pitchFamily="18" charset="0"/>
              </a:rPr>
              <a:t>Additional Resources</a:t>
            </a:r>
            <a:endParaRPr lang="en-US" b="1" dirty="0" smtClean="0">
              <a:solidFill>
                <a:srgbClr val="00B0F0"/>
              </a:solidFill>
              <a:latin typeface="Georgia" pitchFamily="18" charset="0"/>
            </a:endParaRPr>
          </a:p>
          <a:p>
            <a:r>
              <a:rPr lang="en-US" dirty="0" smtClean="0">
                <a:solidFill>
                  <a:srgbClr val="00B0F0"/>
                </a:solidFill>
                <a:latin typeface="Georgia" pitchFamily="18" charset="0"/>
              </a:rPr>
              <a:t>Institute for Business &amp; Home Safety</a:t>
            </a:r>
          </a:p>
          <a:p>
            <a:r>
              <a:rPr lang="en-US" dirty="0" smtClean="0">
                <a:latin typeface="Georgia" pitchFamily="18" charset="0"/>
              </a:rPr>
              <a:t>“A Homeowner’s Guide to Hurricane Retrofit:” </a:t>
            </a:r>
            <a:r>
              <a:rPr lang="en-US" dirty="0" smtClean="0">
                <a:latin typeface="Georgia" pitchFamily="18" charset="0"/>
                <a:hlinkClick r:id="rId3"/>
              </a:rPr>
              <a:t>www.nhc.noaa.gov/HAW2/pdf/hurricaneretrofit.pdf</a:t>
            </a:r>
            <a:endParaRPr lang="en-US" dirty="0" smtClean="0">
              <a:latin typeface="Georgia" pitchFamily="18" charset="0"/>
            </a:endParaRPr>
          </a:p>
          <a:p>
            <a:r>
              <a:rPr lang="en-US" dirty="0" smtClean="0">
                <a:latin typeface="Georgia" pitchFamily="18" charset="0"/>
              </a:rPr>
              <a:t>Gable-end Bracing: </a:t>
            </a:r>
            <a:r>
              <a:rPr lang="en-US" dirty="0" smtClean="0">
                <a:latin typeface="Georgia" pitchFamily="18" charset="0"/>
                <a:hlinkClick r:id="rId4"/>
              </a:rPr>
              <a:t>www.disastersafety.org/project?projectId=4297</a:t>
            </a:r>
            <a:endParaRPr lang="en-US" dirty="0" smtClean="0">
              <a:latin typeface="Georgia" pitchFamily="18" charset="0"/>
            </a:endParaRPr>
          </a:p>
          <a:p>
            <a:r>
              <a:rPr lang="en-US" dirty="0" smtClean="0">
                <a:latin typeface="Georgia" pitchFamily="18" charset="0"/>
              </a:rPr>
              <a:t>Gable-end Bracing Overhangs: </a:t>
            </a:r>
            <a:r>
              <a:rPr lang="en-US" dirty="0" smtClean="0">
                <a:latin typeface="Georgia" pitchFamily="18" charset="0"/>
                <a:hlinkClick r:id="rId5"/>
              </a:rPr>
              <a:t>www.disastersafety.org/project?projectId-4036</a:t>
            </a:r>
            <a:endParaRPr lang="en-US" dirty="0" smtClean="0">
              <a:latin typeface="Georgia" pitchFamily="18" charset="0"/>
            </a:endParaRPr>
          </a:p>
          <a:p>
            <a:r>
              <a:rPr lang="en-US" dirty="0" smtClean="0">
                <a:solidFill>
                  <a:srgbClr val="00B0F0"/>
                </a:solidFill>
                <a:latin typeface="Georgia" pitchFamily="18" charset="0"/>
              </a:rPr>
              <a:t>Federal Alliance for Safe Homes—FLASH</a:t>
            </a:r>
          </a:p>
          <a:p>
            <a:r>
              <a:rPr lang="en-US" dirty="0" smtClean="0">
                <a:latin typeface="Georgia" pitchFamily="18" charset="0"/>
              </a:rPr>
              <a:t>There are a number of informative “DIY” videos relating to hurricane preparation and mitigation practices. </a:t>
            </a:r>
            <a:r>
              <a:rPr lang="en-US" dirty="0" smtClean="0">
                <a:latin typeface="Georgia" pitchFamily="18" charset="0"/>
                <a:hlinkClick r:id="rId6"/>
              </a:rPr>
              <a:t>www.flash.org/perilhurricanes.php</a:t>
            </a:r>
            <a:endParaRPr lang="en-US" dirty="0" smtClean="0">
              <a:latin typeface="Georgia" pitchFamily="18" charset="0"/>
            </a:endParaRPr>
          </a:p>
          <a:p>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98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photo shows plywood panels installed to protect the windows.</a:t>
            </a:r>
            <a:endParaRPr lang="en-US" dirty="0"/>
          </a:p>
        </p:txBody>
      </p:sp>
      <p:sp>
        <p:nvSpPr>
          <p:cNvPr id="4" name="Slide Number Placeholder 3"/>
          <p:cNvSpPr>
            <a:spLocks noGrp="1"/>
          </p:cNvSpPr>
          <p:nvPr>
            <p:ph type="sldNum" sz="quarter" idx="10"/>
          </p:nvPr>
        </p:nvSpPr>
        <p:spPr/>
        <p:txBody>
          <a:bodyPr/>
          <a:lstStyle/>
          <a:p>
            <a:fld id="{4785730F-1174-4B17-B548-03EB96A46110}" type="slidenum">
              <a:rPr lang="en-US" smtClean="0"/>
              <a:pPr/>
              <a:t>9</a:t>
            </a:fld>
            <a:endParaRPr lang="en-US" dirty="0"/>
          </a:p>
        </p:txBody>
      </p:sp>
    </p:spTree>
    <p:extLst>
      <p:ext uri="{BB962C8B-B14F-4D97-AF65-F5344CB8AC3E}">
        <p14:creationId xmlns:p14="http://schemas.microsoft.com/office/powerpoint/2010/main" xmlns="" val="154000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9C19D56-3751-4EEA-9A3B-E17D607EBA5C}" type="datetime1">
              <a:rPr lang="en-US" smtClean="0"/>
              <a:pPr/>
              <a:t>5/10/2012</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02968404-3B41-4FE5-BB0F-BE1823FC4EFF}"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BD45EF4-4BAF-4E09-B664-3685CF2DFF9E}" type="datetime1">
              <a:rPr lang="en-US" smtClean="0"/>
              <a:pPr/>
              <a:t>5/10/2012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968404-3B41-4FE5-BB0F-BE1823FC4EF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8DCF42B-4299-4FDE-8461-0313910DC720}" type="datetime1">
              <a:rPr lang="en-US" smtClean="0"/>
              <a:pPr/>
              <a:t>5/10/2012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968404-3B41-4FE5-BB0F-BE1823FC4EF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5446949-6D34-4AA8-9D72-CFC2C60B861C}" type="datetime1">
              <a:rPr lang="en-US" smtClean="0"/>
              <a:pPr/>
              <a:t>5/10/2012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968404-3B41-4FE5-BB0F-BE1823FC4EF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D89B125-574C-406B-B3B2-7FE957709B29}" type="datetime1">
              <a:rPr lang="en-US" smtClean="0"/>
              <a:pPr/>
              <a:t>5/10/2012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968404-3B41-4FE5-BB0F-BE1823FC4EFF}"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CD01121-B686-49E0-A5A3-92A46EAF73AF}" type="datetime1">
              <a:rPr lang="en-US" smtClean="0"/>
              <a:pPr/>
              <a:t>5/10/2012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968404-3B41-4FE5-BB0F-BE1823FC4EF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B07EC24-14C5-403F-85EF-D62AE8960C07}" type="datetime1">
              <a:rPr lang="en-US" smtClean="0"/>
              <a:pPr/>
              <a:t>5/10/2012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2968404-3B41-4FE5-BB0F-BE1823FC4EF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D82D414-F7B5-450F-B1AD-F4E8CA7D41FE}" type="datetime1">
              <a:rPr lang="en-US" smtClean="0"/>
              <a:pPr/>
              <a:t>5/10/2012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2968404-3B41-4FE5-BB0F-BE1823FC4EF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CF4521-30CB-49DA-B2E6-AF47F956D6F0}" type="datetime1">
              <a:rPr lang="en-US" smtClean="0"/>
              <a:pPr/>
              <a:t>5/10/2012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218C4A4-4AE3-4179-BFB4-DC56310A1D84}" type="datetime1">
              <a:rPr lang="en-US" smtClean="0"/>
              <a:pPr/>
              <a:t>5/10/2012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968404-3B41-4FE5-BB0F-BE1823FC4EF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895777C-855E-4695-8002-C28AE4C96F26}" type="datetime1">
              <a:rPr lang="en-US" smtClean="0"/>
              <a:pPr/>
              <a:t>5/10/2012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02968404-3B41-4FE5-BB0F-BE1823FC4EFF}"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2364018-97F0-4E23-BDDB-6229532F549C}" type="datetime1">
              <a:rPr lang="en-US" smtClean="0"/>
              <a:pPr/>
              <a:t>5/10/2012</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2968404-3B41-4FE5-BB0F-BE1823FC4EFF}"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4.png"/><Relationship Id="rId4" Type="http://schemas.microsoft.com/office/2007/relationships/media" Target="../media/media1.wmv"/></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media" Target="../media/media2.avi"/><Relationship Id="rId2" Type="http://schemas.openxmlformats.org/officeDocument/2006/relationships/slideLayout" Target="../slideLayouts/slideLayout2.xml"/><Relationship Id="rId1" Type="http://schemas.openxmlformats.org/officeDocument/2006/relationships/video" Target="../media/media2.avi"/><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media" Target="../media/media3.wmv"/><Relationship Id="rId2" Type="http://schemas.openxmlformats.org/officeDocument/2006/relationships/slideLayout" Target="../slideLayouts/slideLayout2.xml"/><Relationship Id="rId1" Type="http://schemas.openxmlformats.org/officeDocument/2006/relationships/video" Target="../media/media3.wmv"/><Relationship Id="rId4" Type="http://schemas.openxmlformats.org/officeDocument/2006/relationships/image" Target="../media/image4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myflorida/"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control" Target="../activeX/activeX2.xml"/><Relationship Id="rId7" Type="http://schemas.openxmlformats.org/officeDocument/2006/relationships/control" Target="../activeX/activeX6.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control" Target="../activeX/activeX5.xml"/><Relationship Id="rId5" Type="http://schemas.openxmlformats.org/officeDocument/2006/relationships/control" Target="../activeX/activeX4.xml"/><Relationship Id="rId10" Type="http://schemas.openxmlformats.org/officeDocument/2006/relationships/image" Target="../media/image50.png"/><Relationship Id="rId4" Type="http://schemas.openxmlformats.org/officeDocument/2006/relationships/control" Target="../activeX/activeX3.xml"/><Relationship Id="rId9"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3.xml.rels><?xml version="1.0" encoding="UTF-8" standalone="yes"?>
<Relationships xmlns="http://schemas.openxmlformats.org/package/2006/relationships"><Relationship Id="rId3" Type="http://schemas.openxmlformats.org/officeDocument/2006/relationships/hyperlink" Target="http://www.floir.com/choices/"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ww.dcnonline.org/veoc_resources.cfm?action=search" TargetMode="External"/><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gif"/></Relationships>
</file>

<file path=ppt/slides/_rels/slide92.xml.rels><?xml version="1.0" encoding="UTF-8" standalone="yes"?>
<Relationships xmlns="http://schemas.openxmlformats.org/package/2006/relationships"><Relationship Id="rId8" Type="http://schemas.openxmlformats.org/officeDocument/2006/relationships/control" Target="../activeX/activeX13.xml"/><Relationship Id="rId13" Type="http://schemas.openxmlformats.org/officeDocument/2006/relationships/control" Target="../activeX/activeX18.xml"/><Relationship Id="rId3" Type="http://schemas.openxmlformats.org/officeDocument/2006/relationships/control" Target="../activeX/activeX8.xml"/><Relationship Id="rId7" Type="http://schemas.openxmlformats.org/officeDocument/2006/relationships/control" Target="../activeX/activeX12.xml"/><Relationship Id="rId12" Type="http://schemas.openxmlformats.org/officeDocument/2006/relationships/control" Target="../activeX/activeX17.xml"/><Relationship Id="rId2" Type="http://schemas.openxmlformats.org/officeDocument/2006/relationships/control" Target="../activeX/activeX7.xml"/><Relationship Id="rId1" Type="http://schemas.openxmlformats.org/officeDocument/2006/relationships/vmlDrawing" Target="../drawings/vmlDrawing2.vml"/><Relationship Id="rId6" Type="http://schemas.openxmlformats.org/officeDocument/2006/relationships/control" Target="../activeX/activeX11.xml"/><Relationship Id="rId11" Type="http://schemas.openxmlformats.org/officeDocument/2006/relationships/control" Target="../activeX/activeX16.xml"/><Relationship Id="rId5" Type="http://schemas.openxmlformats.org/officeDocument/2006/relationships/control" Target="../activeX/activeX10.xml"/><Relationship Id="rId15" Type="http://schemas.openxmlformats.org/officeDocument/2006/relationships/image" Target="../media/image64.png"/><Relationship Id="rId10" Type="http://schemas.openxmlformats.org/officeDocument/2006/relationships/control" Target="../activeX/activeX15.xml"/><Relationship Id="rId4" Type="http://schemas.openxmlformats.org/officeDocument/2006/relationships/control" Target="../activeX/activeX9.xml"/><Relationship Id="rId9" Type="http://schemas.openxmlformats.org/officeDocument/2006/relationships/control" Target="../activeX/activeX14.xml"/><Relationship Id="rId14"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control" Target="../activeX/activeX25.xml"/><Relationship Id="rId13" Type="http://schemas.openxmlformats.org/officeDocument/2006/relationships/control" Target="../activeX/activeX30.xml"/><Relationship Id="rId3" Type="http://schemas.openxmlformats.org/officeDocument/2006/relationships/control" Target="../activeX/activeX20.xml"/><Relationship Id="rId7" Type="http://schemas.openxmlformats.org/officeDocument/2006/relationships/control" Target="../activeX/activeX24.xml"/><Relationship Id="rId12" Type="http://schemas.openxmlformats.org/officeDocument/2006/relationships/control" Target="../activeX/activeX29.xml"/><Relationship Id="rId2" Type="http://schemas.openxmlformats.org/officeDocument/2006/relationships/control" Target="../activeX/activeX19.xml"/><Relationship Id="rId16" Type="http://schemas.openxmlformats.org/officeDocument/2006/relationships/image" Target="../media/image64.png"/><Relationship Id="rId1" Type="http://schemas.openxmlformats.org/officeDocument/2006/relationships/vmlDrawing" Target="../drawings/vmlDrawing3.vml"/><Relationship Id="rId6" Type="http://schemas.openxmlformats.org/officeDocument/2006/relationships/control" Target="../activeX/activeX23.xml"/><Relationship Id="rId11" Type="http://schemas.openxmlformats.org/officeDocument/2006/relationships/control" Target="../activeX/activeX28.xml"/><Relationship Id="rId5" Type="http://schemas.openxmlformats.org/officeDocument/2006/relationships/control" Target="../activeX/activeX22.xml"/><Relationship Id="rId15" Type="http://schemas.openxmlformats.org/officeDocument/2006/relationships/notesSlide" Target="../notesSlides/notesSlide82.xml"/><Relationship Id="rId10" Type="http://schemas.openxmlformats.org/officeDocument/2006/relationships/control" Target="../activeX/activeX27.xml"/><Relationship Id="rId4" Type="http://schemas.openxmlformats.org/officeDocument/2006/relationships/control" Target="../activeX/activeX21.xml"/><Relationship Id="rId9" Type="http://schemas.openxmlformats.org/officeDocument/2006/relationships/control" Target="../activeX/activeX26.xml"/><Relationship Id="rId14"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www.floridadisaster.org/" TargetMode="External"/><Relationship Id="rId7" Type="http://schemas.openxmlformats.org/officeDocument/2006/relationships/hyperlink" Target="http://www.floridadisaster.org/documents/Tips%20for%20Evacuating%20Vulnerable%20Populations.pdf"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hyperlink" Target="http://www.fdem-mediacenter.org/PDF/FamilyDisasterSupplies.pdf" TargetMode="External"/><Relationship Id="rId5" Type="http://schemas.openxmlformats.org/officeDocument/2006/relationships/hyperlink" Target="http://www.fdem-mediacenter.org/PDF/FamilyDisasterPlan.pdf" TargetMode="External"/><Relationship Id="rId4" Type="http://schemas.openxmlformats.org/officeDocument/2006/relationships/hyperlink" Target="http://www.fdem-mediacenter.org/PDF/EmergencyPreparednessCheclist.pdf"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www.fema.gov/library/viewRecord.do?id+3340"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hyperlink" Target="http://www.mscoastalmapping.com/PDF/hgccfact19.pdf" TargetMode="External"/><Relationship Id="rId4" Type="http://schemas.openxmlformats.org/officeDocument/2006/relationships/hyperlink" Target="http://www.fema.gov/rebuild/mat/matfema499.shtm"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www.nhc.noaa.gov/HAW2/pdf/hurricaneretrofit.pdf"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hyperlink" Target="http://www.flash.org/perilhurricanes.php" TargetMode="External"/><Relationship Id="rId5" Type="http://schemas.openxmlformats.org/officeDocument/2006/relationships/hyperlink" Target="http://www.disastersafety.org/project?projectId-4036" TargetMode="External"/><Relationship Id="rId4" Type="http://schemas.openxmlformats.org/officeDocument/2006/relationships/hyperlink" Target="http://www.disastersafety.org/project?projectId=429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43" y="2133600"/>
            <a:ext cx="9144000" cy="2438400"/>
          </a:xfrm>
        </p:spPr>
        <p:txBody>
          <a:bodyPr>
            <a:normAutofit fontScale="90000"/>
          </a:bodyPr>
          <a:lstStyle/>
          <a:p>
            <a:pPr algn="ctr"/>
            <a:r>
              <a:rPr lang="en-US" dirty="0" smtClean="0">
                <a:latin typeface="Georgia" pitchFamily="18" charset="0"/>
              </a:rPr>
              <a:t>Residential Mitigation Techniques for the</a:t>
            </a:r>
            <a:br>
              <a:rPr lang="en-US" dirty="0" smtClean="0">
                <a:latin typeface="Georgia" pitchFamily="18" charset="0"/>
              </a:rPr>
            </a:br>
            <a:r>
              <a:rPr lang="en-US" dirty="0" smtClean="0">
                <a:latin typeface="Georgia" pitchFamily="18" charset="0"/>
              </a:rPr>
              <a:t>Florida Homeowner</a:t>
            </a:r>
            <a:endParaRPr lang="en-US" dirty="0">
              <a:latin typeface="Georgia" pitchFamily="18" charset="0"/>
            </a:endParaRPr>
          </a:p>
        </p:txBody>
      </p:sp>
      <p:sp>
        <p:nvSpPr>
          <p:cNvPr id="3" name="Subtitle 2"/>
          <p:cNvSpPr>
            <a:spLocks noGrp="1"/>
          </p:cNvSpPr>
          <p:nvPr>
            <p:ph type="subTitle" idx="1"/>
          </p:nvPr>
        </p:nvSpPr>
        <p:spPr>
          <a:xfrm>
            <a:off x="136071" y="4876800"/>
            <a:ext cx="8991600" cy="1447800"/>
          </a:xfrm>
        </p:spPr>
        <p:txBody>
          <a:bodyPr>
            <a:normAutofit/>
          </a:bodyPr>
          <a:lstStyle/>
          <a:p>
            <a:pPr algn="ctr"/>
            <a:r>
              <a:rPr lang="en-US" dirty="0" smtClean="0"/>
              <a:t>Presented and funded by a grant from the</a:t>
            </a:r>
          </a:p>
          <a:p>
            <a:pPr algn="ctr"/>
            <a:r>
              <a:rPr lang="en-US" dirty="0" smtClean="0"/>
              <a:t>Florida Division of Emergency </a:t>
            </a:r>
            <a:r>
              <a:rPr lang="en-US" dirty="0" smtClean="0"/>
              <a:t>Management, Residential Construction Mitigation Program</a:t>
            </a:r>
            <a:endParaRPr lang="en-US" dirty="0" smtClean="0"/>
          </a:p>
          <a:p>
            <a:endParaRPr lang="en-US"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1</a:t>
            </a:fld>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71800" y="179614"/>
            <a:ext cx="3034709" cy="1905000"/>
          </a:xfrm>
          <a:prstGeom prst="rect">
            <a:avLst/>
          </a:prstGeom>
          <a:noFill/>
          <a:ln w="25400">
            <a:solidFill>
              <a:schemeClr val="bg1">
                <a:lumMod val="85000"/>
                <a:lumOff val="15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1"/>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7696200" y="838200"/>
            <a:ext cx="897732" cy="897732"/>
          </a:xfrm>
          <a:prstGeom prst="rect">
            <a:avLst/>
          </a:prstGeom>
          <a:noFill/>
          <a:ln w="38100">
            <a:solidFill>
              <a:schemeClr val="accent1"/>
            </a:solidFill>
            <a:miter lim="800000"/>
            <a:headEnd/>
            <a:tailEnd/>
          </a:ln>
          <a:effectLst>
            <a:outerShdw blurRad="50800" dist="101600" dir="2700000" algn="tl" rotWithShape="0">
              <a:schemeClr val="accent2">
                <a:lumMod val="75000"/>
                <a:alpha val="40000"/>
              </a:schemeClr>
            </a:outerShdw>
          </a:effectLst>
        </p:spPr>
      </p:pic>
    </p:spTree>
    <p:extLst>
      <p:ext uri="{BB962C8B-B14F-4D97-AF65-F5344CB8AC3E}">
        <p14:creationId xmlns:p14="http://schemas.microsoft.com/office/powerpoint/2010/main" xmlns="" val="2522993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chor="ctr">
            <a:normAutofit/>
          </a:bodyPr>
          <a:lstStyle/>
          <a:p>
            <a:pPr algn="ctr"/>
            <a:r>
              <a:rPr lang="en-US" sz="3600" dirty="0" smtClean="0">
                <a:solidFill>
                  <a:srgbClr val="00B0F0"/>
                </a:solidFill>
                <a:latin typeface="Georgia" pitchFamily="18" charset="0"/>
              </a:rPr>
              <a:t>B. Gable-end Bracing Techniques</a:t>
            </a:r>
            <a:endParaRPr lang="en-US" sz="3600" dirty="0">
              <a:solidFill>
                <a:srgbClr val="00B0F0"/>
              </a:solidFill>
              <a:latin typeface="Georgia" pitchFamily="18" charset="0"/>
            </a:endParaRPr>
          </a:p>
        </p:txBody>
      </p:sp>
      <p:sp>
        <p:nvSpPr>
          <p:cNvPr id="3" name="Content Placeholder 2"/>
          <p:cNvSpPr>
            <a:spLocks noGrp="1"/>
          </p:cNvSpPr>
          <p:nvPr>
            <p:ph idx="1"/>
          </p:nvPr>
        </p:nvSpPr>
        <p:spPr>
          <a:xfrm>
            <a:off x="457200" y="1524000"/>
            <a:ext cx="8229600" cy="4800600"/>
          </a:xfrm>
        </p:spPr>
        <p:txBody>
          <a:bodyPr>
            <a:normAutofit/>
          </a:bodyPr>
          <a:lstStyle/>
          <a:p>
            <a:pPr>
              <a:buNone/>
            </a:pPr>
            <a:endParaRPr lang="en-US" sz="2800" dirty="0" smtClean="0"/>
          </a:p>
          <a:p>
            <a:pPr>
              <a:buNone/>
            </a:pPr>
            <a:endParaRPr lang="en-US" sz="3600" dirty="0">
              <a:latin typeface="Georgia" pitchFamily="18" charset="0"/>
            </a:endParaRPr>
          </a:p>
        </p:txBody>
      </p:sp>
      <p:sp>
        <p:nvSpPr>
          <p:cNvPr id="5" name="Slide Number Placeholder 4"/>
          <p:cNvSpPr>
            <a:spLocks noGrp="1"/>
          </p:cNvSpPr>
          <p:nvPr>
            <p:ph type="sldNum" sz="quarter" idx="12"/>
          </p:nvPr>
        </p:nvSpPr>
        <p:spPr/>
        <p:txBody>
          <a:bodyPr/>
          <a:lstStyle/>
          <a:p>
            <a:fld id="{02968404-3B41-4FE5-BB0F-BE1823FC4EFF}" type="slidenum">
              <a:rPr lang="en-US" smtClean="0"/>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normAutofit/>
          </a:bodyPr>
          <a:lstStyle/>
          <a:p>
            <a:pPr algn="ctr"/>
            <a:r>
              <a:rPr lang="en-US" sz="2800" dirty="0" smtClean="0">
                <a:solidFill>
                  <a:srgbClr val="00B0F0"/>
                </a:solidFill>
                <a:latin typeface="Georgia" pitchFamily="18" charset="0"/>
              </a:rPr>
              <a:t>Gable-end Bracing Techniques</a:t>
            </a:r>
            <a:endParaRPr lang="en-US" sz="2800" dirty="0">
              <a:solidFill>
                <a:srgbClr val="00B0F0"/>
              </a:solidFill>
              <a:latin typeface="Georgia" pitchFamily="18" charset="0"/>
            </a:endParaRPr>
          </a:p>
        </p:txBody>
      </p:sp>
      <p:sp>
        <p:nvSpPr>
          <p:cNvPr id="3" name="Content Placeholder 2"/>
          <p:cNvSpPr>
            <a:spLocks noGrp="1"/>
          </p:cNvSpPr>
          <p:nvPr>
            <p:ph idx="1"/>
          </p:nvPr>
        </p:nvSpPr>
        <p:spPr>
          <a:xfrm>
            <a:off x="457200" y="1524000"/>
            <a:ext cx="8229600" cy="4800600"/>
          </a:xfrm>
        </p:spPr>
        <p:txBody>
          <a:bodyPr>
            <a:normAutofit/>
          </a:bodyPr>
          <a:lstStyle/>
          <a:p>
            <a:r>
              <a:rPr lang="en-US" sz="2800" dirty="0" smtClean="0"/>
              <a:t>Your house has a gable end if you have a sloped roof with a vertical wall that forms a triangle under the end of the roof.</a:t>
            </a:r>
          </a:p>
          <a:p>
            <a:pPr>
              <a:buNone/>
            </a:pPr>
            <a:endParaRPr lang="en-US" sz="2800" dirty="0" smtClean="0"/>
          </a:p>
          <a:p>
            <a:endParaRPr lang="en-US" sz="2800" dirty="0">
              <a:latin typeface="Georgia" pitchFamily="18" charset="0"/>
            </a:endParaRPr>
          </a:p>
        </p:txBody>
      </p:sp>
      <p:pic>
        <p:nvPicPr>
          <p:cNvPr id="4" name="Picture 2" descr="C:\Users\Desktop\Pictures\gable_end.jpg"/>
          <p:cNvPicPr>
            <a:picLocks noChangeAspect="1" noChangeArrowheads="1"/>
          </p:cNvPicPr>
          <p:nvPr/>
        </p:nvPicPr>
        <p:blipFill>
          <a:blip r:embed="rId3" cstate="print"/>
          <a:srcRect/>
          <a:stretch>
            <a:fillRect/>
          </a:stretch>
        </p:blipFill>
        <p:spPr bwMode="auto">
          <a:xfrm>
            <a:off x="1981200" y="3200400"/>
            <a:ext cx="5486400" cy="3286125"/>
          </a:xfrm>
          <a:prstGeom prst="rect">
            <a:avLst/>
          </a:prstGeom>
          <a:noFill/>
          <a:ln w="38100">
            <a:solidFill>
              <a:schemeClr val="bg2">
                <a:lumMod val="50000"/>
              </a:schemeClr>
            </a:solidFill>
          </a:ln>
          <a:effectLst>
            <a:outerShdw blurRad="50800" dist="127000" dir="2700000" algn="tl" rotWithShape="0">
              <a:prstClr val="black">
                <a:alpha val="40000"/>
              </a:prstClr>
            </a:outerShdw>
          </a:effectLst>
        </p:spPr>
      </p:pic>
      <p:sp>
        <p:nvSpPr>
          <p:cNvPr id="5" name="Slide Number Placeholder 4"/>
          <p:cNvSpPr>
            <a:spLocks noGrp="1"/>
          </p:cNvSpPr>
          <p:nvPr>
            <p:ph type="sldNum" sz="quarter" idx="12"/>
          </p:nvPr>
        </p:nvSpPr>
        <p:spPr/>
        <p:txBody>
          <a:bodyPr/>
          <a:lstStyle/>
          <a:p>
            <a:fld id="{02968404-3B41-4FE5-BB0F-BE1823FC4EFF}" type="slidenum">
              <a:rPr lang="en-US" smtClean="0"/>
              <a:pPr/>
              <a:t>11</a:t>
            </a:fld>
            <a:endParaRPr lang="en-US" dirty="0"/>
          </a:p>
        </p:txBody>
      </p:sp>
    </p:spTree>
    <p:extLst>
      <p:ext uri="{BB962C8B-B14F-4D97-AF65-F5344CB8AC3E}">
        <p14:creationId xmlns:p14="http://schemas.microsoft.com/office/powerpoint/2010/main" xmlns="" val="33642420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8292860" cy="2362200"/>
          </a:xfrm>
        </p:spPr>
        <p:txBody>
          <a:bodyPr>
            <a:noAutofit/>
          </a:bodyPr>
          <a:lstStyle/>
          <a:p>
            <a:r>
              <a:rPr lang="en-US" sz="2800" dirty="0" smtClean="0">
                <a:solidFill>
                  <a:schemeClr val="tx1"/>
                </a:solidFill>
                <a:latin typeface="Georgia" pitchFamily="18" charset="0"/>
              </a:rPr>
              <a:t>Gable-end walls and the roof sheathing at the gable end can take a tremendous beating during a hurricane, and if not properly attached and braced, they fail and cause catastrophic damage to your home. </a:t>
            </a:r>
            <a:endParaRPr lang="en-US" sz="2400" dirty="0">
              <a:solidFill>
                <a:schemeClr val="tx1"/>
              </a:solidFill>
              <a:latin typeface="Georgia" pitchFamily="18" charset="0"/>
            </a:endParaRPr>
          </a:p>
        </p:txBody>
      </p:sp>
      <p:pic>
        <p:nvPicPr>
          <p:cNvPr id="6" name="Picture 2" descr="C:\Users\Desktop\Pictures\damaged_gable.jpg"/>
          <p:cNvPicPr>
            <a:picLocks noGrp="1" noChangeAspect="1" noChangeArrowheads="1"/>
          </p:cNvPicPr>
          <p:nvPr>
            <p:ph idx="1"/>
          </p:nvPr>
        </p:nvPicPr>
        <p:blipFill>
          <a:blip r:embed="rId3" cstate="print"/>
          <a:srcRect/>
          <a:stretch>
            <a:fillRect/>
          </a:stretch>
        </p:blipFill>
        <p:spPr bwMode="auto">
          <a:xfrm>
            <a:off x="1600200" y="2831522"/>
            <a:ext cx="6553200" cy="3797877"/>
          </a:xfrm>
          <a:prstGeom prst="rect">
            <a:avLst/>
          </a:prstGeom>
          <a:noFill/>
          <a:ln w="38100">
            <a:solidFill>
              <a:schemeClr val="bg2">
                <a:lumMod val="50000"/>
              </a:schemeClr>
            </a:solidFill>
          </a:ln>
          <a:effectLst>
            <a:outerShdw blurRad="50800" dist="1270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fld id="{02968404-3B41-4FE5-BB0F-BE1823FC4EFF}" type="slidenum">
              <a:rPr lang="en-US" smtClean="0"/>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181600"/>
          </a:xfrm>
        </p:spPr>
        <p:txBody>
          <a:bodyPr>
            <a:normAutofit/>
          </a:bodyPr>
          <a:lstStyle/>
          <a:p>
            <a:r>
              <a:rPr lang="en-US" sz="2800" dirty="0" smtClean="0"/>
              <a:t>The number one issue with gable ends is the attachment of the roof sheathing at the gable end. If you have re-roofed and re-nailed the roof deck, you have gone a long way towards reducing damage at gable ends. If you have not strengthened the roof sheathing attachment, you can use adhesives to temporarily strengthen the sheathing attachment. </a:t>
            </a:r>
          </a:p>
          <a:p>
            <a:r>
              <a:rPr lang="en-US" sz="2800" dirty="0" smtClean="0"/>
              <a:t>Most gable- end walls of older houses are weaker than they should be to withstand a hurricane and are poorly connected and braced. </a:t>
            </a:r>
          </a:p>
          <a:p>
            <a:endParaRPr lang="en-US" sz="2800" dirty="0">
              <a:latin typeface="Georgia" pitchFamily="18" charset="0"/>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029200"/>
          </a:xfrm>
        </p:spPr>
        <p:txBody>
          <a:bodyPr>
            <a:normAutofit/>
          </a:bodyPr>
          <a:lstStyle/>
          <a:p>
            <a:r>
              <a:rPr lang="en-US" sz="2800" dirty="0" smtClean="0">
                <a:latin typeface="Georgia" pitchFamily="18" charset="0"/>
              </a:rPr>
              <a:t>To  strengthen and properly brace a gable-end wall you should</a:t>
            </a:r>
            <a:r>
              <a:rPr lang="en-US" sz="2800" dirty="0" smtClean="0"/>
              <a:t>:</a:t>
            </a:r>
          </a:p>
          <a:p>
            <a:r>
              <a:rPr lang="en-US" sz="2800" dirty="0" smtClean="0"/>
              <a:t>Anchor and brace the bottom of the gable end's triangular wall to the ceiling joists or ceiling framing. </a:t>
            </a:r>
          </a:p>
          <a:p>
            <a:r>
              <a:rPr lang="en-US" sz="2800" dirty="0" smtClean="0"/>
              <a:t>Strengthen the gable -end wall studs. </a:t>
            </a:r>
          </a:p>
          <a:p>
            <a:r>
              <a:rPr lang="en-US" sz="2800" dirty="0" smtClean="0"/>
              <a:t>Brace the top of the gable-end wall by tying it to the rafters or tops of the trusses. </a:t>
            </a:r>
          </a:p>
          <a:p>
            <a:endParaRPr lang="en-US" sz="2800" dirty="0">
              <a:latin typeface="Georgia" pitchFamily="18" charset="0"/>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04088"/>
            <a:ext cx="8305800" cy="1143000"/>
          </a:xfrm>
        </p:spPr>
        <p:txBody>
          <a:bodyPr>
            <a:normAutofit/>
          </a:bodyPr>
          <a:lstStyle/>
          <a:p>
            <a:r>
              <a:rPr lang="en-US" sz="2800" dirty="0" smtClean="0">
                <a:solidFill>
                  <a:schemeClr val="tx1"/>
                </a:solidFill>
                <a:latin typeface="Georgia" pitchFamily="18" charset="0"/>
              </a:rPr>
              <a:t>The light-colored framing shows completed gable-end bracing techniques.</a:t>
            </a:r>
            <a:endParaRPr lang="en-US" sz="2800" dirty="0">
              <a:solidFill>
                <a:schemeClr val="tx1"/>
              </a:solidFill>
              <a:latin typeface="Georgia" pitchFamily="18" charset="0"/>
            </a:endParaRPr>
          </a:p>
        </p:txBody>
      </p:sp>
      <p:pic>
        <p:nvPicPr>
          <p:cNvPr id="4098" name="Picture 2" descr="C:\Users\Desktop\Pictures\gable-bracing-pic.jpg"/>
          <p:cNvPicPr>
            <a:picLocks noGrp="1" noChangeAspect="1" noChangeArrowheads="1"/>
          </p:cNvPicPr>
          <p:nvPr>
            <p:ph idx="1"/>
          </p:nvPr>
        </p:nvPicPr>
        <p:blipFill>
          <a:blip r:embed="rId3" cstate="print"/>
          <a:srcRect/>
          <a:stretch>
            <a:fillRect/>
          </a:stretch>
        </p:blipFill>
        <p:spPr bwMode="auto">
          <a:xfrm>
            <a:off x="1524000" y="1981200"/>
            <a:ext cx="6324600" cy="4572000"/>
          </a:xfrm>
          <a:prstGeom prst="rect">
            <a:avLst/>
          </a:prstGeom>
          <a:noFill/>
          <a:ln w="38100">
            <a:solidFill>
              <a:schemeClr val="bg2">
                <a:lumMod val="50000"/>
              </a:schemeClr>
            </a:solidFill>
          </a:ln>
          <a:effectLst>
            <a:outerShdw blurRad="50800" dist="1270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fld id="{02968404-3B41-4FE5-BB0F-BE1823FC4EFF}"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858000"/>
          </a:xfrm>
          <a:prstGeom prst="rect">
            <a:avLst/>
          </a:prstGeom>
          <a:noFill/>
        </p:spPr>
        <p:txBody>
          <a:bodyPr wrap="square" rtlCol="0" anchor="ctr">
            <a:noAutofit/>
          </a:bodyPr>
          <a:lstStyle/>
          <a:p>
            <a:pPr algn="ctr"/>
            <a:r>
              <a:rPr lang="en-US" sz="3600" dirty="0" smtClean="0">
                <a:solidFill>
                  <a:srgbClr val="0070C0"/>
                </a:solidFill>
                <a:latin typeface="Georgia" pitchFamily="18" charset="0"/>
              </a:rPr>
              <a:t>C. Securing Soffits</a:t>
            </a:r>
            <a:endParaRPr lang="en-US" sz="3600" dirty="0">
              <a:solidFill>
                <a:srgbClr val="0070C0"/>
              </a:solidFill>
              <a:latin typeface="Georgia" pitchFamily="18" charset="0"/>
            </a:endParaRPr>
          </a:p>
        </p:txBody>
      </p:sp>
      <p:sp>
        <p:nvSpPr>
          <p:cNvPr id="6" name="Slide Number Placeholder 5"/>
          <p:cNvSpPr>
            <a:spLocks noGrp="1"/>
          </p:cNvSpPr>
          <p:nvPr>
            <p:ph type="sldNum" sz="quarter" idx="12"/>
          </p:nvPr>
        </p:nvSpPr>
        <p:spPr/>
        <p:txBody>
          <a:bodyPr/>
          <a:lstStyle/>
          <a:p>
            <a:fld id="{02968404-3B41-4FE5-BB0F-BE1823FC4EFF}"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offit Repair.jpg"/>
          <p:cNvPicPr>
            <a:picLocks noGrp="1" noChangeAspect="1"/>
          </p:cNvPicPr>
          <p:nvPr>
            <p:ph idx="1"/>
          </p:nvPr>
        </p:nvPicPr>
        <p:blipFill>
          <a:blip r:embed="rId3" cstate="print"/>
          <a:srcRect l="52778" b="15208"/>
          <a:stretch>
            <a:fillRect/>
          </a:stretch>
        </p:blipFill>
        <p:spPr>
          <a:xfrm>
            <a:off x="3810000" y="1188682"/>
            <a:ext cx="5105400" cy="4831118"/>
          </a:xfrm>
          <a:ln w="19050">
            <a:solidFill>
              <a:schemeClr val="tx2"/>
            </a:solidFill>
          </a:ln>
          <a:effectLst>
            <a:outerShdw blurRad="50800" dist="38100" dir="2700000" algn="tl" rotWithShape="0">
              <a:prstClr val="black">
                <a:alpha val="40000"/>
              </a:prstClr>
            </a:outerShdw>
          </a:effectLst>
        </p:spPr>
      </p:pic>
      <p:sp>
        <p:nvSpPr>
          <p:cNvPr id="3" name="TextBox 2"/>
          <p:cNvSpPr txBox="1"/>
          <p:nvPr/>
        </p:nvSpPr>
        <p:spPr>
          <a:xfrm>
            <a:off x="0" y="609600"/>
            <a:ext cx="9144000" cy="523220"/>
          </a:xfrm>
          <a:prstGeom prst="rect">
            <a:avLst/>
          </a:prstGeom>
          <a:noFill/>
        </p:spPr>
        <p:txBody>
          <a:bodyPr wrap="square" rtlCol="0">
            <a:spAutoFit/>
          </a:bodyPr>
          <a:lstStyle/>
          <a:p>
            <a:pPr algn="ctr"/>
            <a:r>
              <a:rPr lang="en-US" sz="2800" dirty="0" smtClean="0">
                <a:solidFill>
                  <a:srgbClr val="0070C0"/>
                </a:solidFill>
                <a:latin typeface="Georgia" pitchFamily="18" charset="0"/>
              </a:rPr>
              <a:t>Securing Soffits</a:t>
            </a:r>
            <a:endParaRPr lang="en-US" sz="2800" dirty="0">
              <a:solidFill>
                <a:srgbClr val="0070C0"/>
              </a:solidFill>
              <a:latin typeface="Georgia" pitchFamily="18" charset="0"/>
            </a:endParaRPr>
          </a:p>
        </p:txBody>
      </p:sp>
      <p:sp>
        <p:nvSpPr>
          <p:cNvPr id="5" name="TextBox 4"/>
          <p:cNvSpPr txBox="1"/>
          <p:nvPr/>
        </p:nvSpPr>
        <p:spPr>
          <a:xfrm>
            <a:off x="381000" y="1676400"/>
            <a:ext cx="3733800" cy="3108543"/>
          </a:xfrm>
          <a:prstGeom prst="rect">
            <a:avLst/>
          </a:prstGeom>
          <a:noFill/>
        </p:spPr>
        <p:txBody>
          <a:bodyPr wrap="square" rtlCol="0">
            <a:spAutoFit/>
          </a:bodyPr>
          <a:lstStyle/>
          <a:p>
            <a:r>
              <a:rPr lang="en-US" sz="2800" dirty="0" smtClean="0"/>
              <a:t>In order to minimize </a:t>
            </a:r>
          </a:p>
          <a:p>
            <a:r>
              <a:rPr lang="en-US" sz="2800" dirty="0" smtClean="0"/>
              <a:t>loss of soffit material during high wind events, the soffit material should be attached as illustrated.</a:t>
            </a:r>
            <a:endParaRPr lang="en-US" sz="2800" dirty="0"/>
          </a:p>
        </p:txBody>
      </p:sp>
      <p:sp>
        <p:nvSpPr>
          <p:cNvPr id="6" name="Slide Number Placeholder 5"/>
          <p:cNvSpPr>
            <a:spLocks noGrp="1"/>
          </p:cNvSpPr>
          <p:nvPr>
            <p:ph type="sldNum" sz="quarter" idx="12"/>
          </p:nvPr>
        </p:nvSpPr>
        <p:spPr/>
        <p:txBody>
          <a:bodyPr/>
          <a:lstStyle/>
          <a:p>
            <a:fld id="{02968404-3B41-4FE5-BB0F-BE1823FC4EFF}" type="slidenum">
              <a:rPr lang="en-US" smtClean="0"/>
              <a:pPr/>
              <a:t>17</a:t>
            </a:fld>
            <a:endParaRPr lang="en-US" dirty="0"/>
          </a:p>
        </p:txBody>
      </p:sp>
    </p:spTree>
    <p:extLst>
      <p:ext uri="{BB962C8B-B14F-4D97-AF65-F5344CB8AC3E}">
        <p14:creationId xmlns:p14="http://schemas.microsoft.com/office/powerpoint/2010/main" xmlns="" val="22535677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181600"/>
          </a:xfrm>
        </p:spPr>
        <p:txBody>
          <a:bodyPr>
            <a:normAutofit/>
          </a:bodyPr>
          <a:lstStyle/>
          <a:p>
            <a:r>
              <a:rPr lang="en-US" sz="2800" dirty="0" smtClean="0"/>
              <a:t>Soffits should be attached to the roof framing at intervals not to exceed 12 inches both along and across the soffit.</a:t>
            </a:r>
          </a:p>
          <a:p>
            <a:r>
              <a:rPr lang="en-US" sz="2800" dirty="0" smtClean="0"/>
              <a:t>If they are not, nailing strips should be installed to the roof framing to secure soffits.</a:t>
            </a:r>
          </a:p>
          <a:p>
            <a:r>
              <a:rPr lang="en-US" sz="2800" dirty="0" smtClean="0"/>
              <a:t>A J-channel, F-channel or other receiver shall be installed at both the wall and the fascia ends of the soffit and attached as provided by the material manufacturer. </a:t>
            </a:r>
          </a:p>
          <a:p>
            <a:r>
              <a:rPr lang="en-US" sz="2800" dirty="0" smtClean="0"/>
              <a:t>Vinyl soffits may be strengthened with urethane caulk. </a:t>
            </a:r>
            <a:endParaRPr lang="en-US" sz="2800"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chor="ctr">
            <a:normAutofit/>
          </a:bodyPr>
          <a:lstStyle/>
          <a:p>
            <a:pPr algn="ctr"/>
            <a:r>
              <a:rPr lang="en-US" sz="3600" dirty="0" smtClean="0">
                <a:solidFill>
                  <a:srgbClr val="00B0F0"/>
                </a:solidFill>
                <a:latin typeface="+mn-lt"/>
              </a:rPr>
              <a:t>D. Selecting Roof Coverings to Minimize </a:t>
            </a:r>
            <a:br>
              <a:rPr lang="en-US" sz="3600" dirty="0" smtClean="0">
                <a:solidFill>
                  <a:srgbClr val="00B0F0"/>
                </a:solidFill>
                <a:latin typeface="+mn-lt"/>
              </a:rPr>
            </a:br>
            <a:r>
              <a:rPr lang="en-US" sz="3600" dirty="0" smtClean="0">
                <a:solidFill>
                  <a:srgbClr val="00B0F0"/>
                </a:solidFill>
                <a:latin typeface="+mn-lt"/>
              </a:rPr>
              <a:t>Wind-borne Debris &amp; Water Damage</a:t>
            </a:r>
            <a:endParaRPr lang="en-US" sz="3600" dirty="0">
              <a:solidFill>
                <a:srgbClr val="00B0F0"/>
              </a:solidFill>
              <a:latin typeface="+mn-lt"/>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05800" y="6324601"/>
            <a:ext cx="762000" cy="380999"/>
          </a:xfrm>
        </p:spPr>
        <p:txBody>
          <a:bodyPr/>
          <a:lstStyle/>
          <a:p>
            <a:fld id="{02968404-3B41-4FE5-BB0F-BE1823FC4EFF}" type="slidenum">
              <a:rPr lang="en-US" smtClean="0"/>
              <a:pPr/>
              <a:t>2</a:t>
            </a:fld>
            <a:endParaRPr lang="en-US" dirty="0"/>
          </a:p>
        </p:txBody>
      </p:sp>
      <p:pic>
        <p:nvPicPr>
          <p:cNvPr id="3074" name="Picture 2" descr="C:\Users\JACKT~1\AppData\Local\Temp\SNAGHTMLdfc686c.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1709" y="1828800"/>
            <a:ext cx="8110136" cy="4876800"/>
          </a:xfrm>
          <a:prstGeom prst="rect">
            <a:avLst/>
          </a:prstGeom>
          <a:noFill/>
          <a:ln w="38100">
            <a:solidFill>
              <a:srgbClr val="00B0F0"/>
            </a:solidFill>
          </a:ln>
          <a:extLst>
            <a:ext uri="{909E8E84-426E-40DD-AFC4-6F175D3DCCD1}">
              <a14:hiddenFill xmlns:a14="http://schemas.microsoft.com/office/drawing/2010/main" xmlns="">
                <a:solidFill>
                  <a:srgbClr val="FFFFFF"/>
                </a:solidFill>
              </a14:hiddenFill>
            </a:ext>
          </a:extLst>
        </p:spPr>
      </p:pic>
      <p:sp>
        <p:nvSpPr>
          <p:cNvPr id="6" name="Title 1"/>
          <p:cNvSpPr>
            <a:spLocks noGrp="1"/>
          </p:cNvSpPr>
          <p:nvPr>
            <p:ph type="title"/>
          </p:nvPr>
        </p:nvSpPr>
        <p:spPr>
          <a:xfrm>
            <a:off x="441542" y="582460"/>
            <a:ext cx="8229600" cy="1219200"/>
          </a:xfrm>
        </p:spPr>
        <p:txBody>
          <a:bodyPr rtlCol="0">
            <a:normAutofit/>
          </a:bodyPr>
          <a:lstStyle/>
          <a:p>
            <a:pPr algn="ctr" fontAlgn="auto">
              <a:spcAft>
                <a:spcPts val="0"/>
              </a:spcAft>
              <a:defRPr/>
            </a:pPr>
            <a:r>
              <a:rPr lang="en-US" sz="3200" dirty="0" smtClean="0">
                <a:solidFill>
                  <a:srgbClr val="00B0F0"/>
                </a:solidFill>
              </a:rPr>
              <a:t>Typical Construction Features that Reduce Wind Damage and Loss</a:t>
            </a:r>
          </a:p>
        </p:txBody>
      </p:sp>
    </p:spTree>
    <p:extLst>
      <p:ext uri="{BB962C8B-B14F-4D97-AF65-F5344CB8AC3E}">
        <p14:creationId xmlns:p14="http://schemas.microsoft.com/office/powerpoint/2010/main" xmlns="" val="29928898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38200"/>
            <a:ext cx="8839200" cy="5638800"/>
          </a:xfrm>
        </p:spPr>
        <p:txBody>
          <a:bodyPr anchor="ctr">
            <a:noAutofit/>
          </a:bodyPr>
          <a:lstStyle/>
          <a:p>
            <a:r>
              <a:rPr lang="en-US" sz="2400" dirty="0" smtClean="0"/>
              <a:t>A home’s roof covering serves as a protective shield against wind and water intrusion.</a:t>
            </a:r>
          </a:p>
          <a:p>
            <a:r>
              <a:rPr lang="en-US" sz="2400" dirty="0" smtClean="0"/>
              <a:t>Loss of the roof covering, such as asphalt shingles, clay tiles or metal panels makes your home more susceptible to water damage. Loose roofing material can become wind-borne debris that can damage other structures. </a:t>
            </a:r>
            <a:r>
              <a:rPr lang="en-US" sz="2400" b="1" dirty="0" smtClean="0"/>
              <a:t> </a:t>
            </a:r>
            <a:endParaRPr lang="en-US" sz="2400" dirty="0" smtClean="0"/>
          </a:p>
          <a:p>
            <a:r>
              <a:rPr lang="en-US" sz="2400" dirty="0" smtClean="0"/>
              <a:t>Be sure to select a roof covering that meets the wind-speed requirements for your local area.  </a:t>
            </a:r>
          </a:p>
          <a:p>
            <a:r>
              <a:rPr lang="en-US" sz="2400" dirty="0" smtClean="0"/>
              <a:t>If you are having an old roof replaced, your contractor should remove the existing shingles and underlayment rather than install new shingles over them. This approach allows the contractor to inspect the sheathing and make any repairs that may be necessary. </a:t>
            </a:r>
            <a:endParaRPr lang="en-US"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20</a:t>
            </a:fld>
            <a:endParaRPr lang="en-US" dirty="0"/>
          </a:p>
        </p:txBody>
      </p:sp>
    </p:spTree>
    <p:extLst>
      <p:ext uri="{BB962C8B-B14F-4D97-AF65-F5344CB8AC3E}">
        <p14:creationId xmlns:p14="http://schemas.microsoft.com/office/powerpoint/2010/main" xmlns="" val="18772367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lstStyle/>
          <a:p>
            <a:r>
              <a:rPr lang="en-US" dirty="0" smtClean="0"/>
              <a:t>Homeowners should conduct a visual inspection of their home’s existing roof covering.</a:t>
            </a:r>
          </a:p>
          <a:p>
            <a:r>
              <a:rPr lang="en-US" dirty="0" smtClean="0"/>
              <a:t>Examples of what to look for include broken tile, torn shingles, loose shingles or tiles, rusted or damaged metal panels, missing or rotted wood shingles and shakes.</a:t>
            </a:r>
          </a:p>
          <a:p>
            <a:pPr>
              <a:buNone/>
            </a:pPr>
            <a:endParaRPr lang="en-US" dirty="0" smtClean="0"/>
          </a:p>
          <a:p>
            <a:pPr>
              <a:buNone/>
            </a:pPr>
            <a:endParaRPr lang="en-US" dirty="0"/>
          </a:p>
        </p:txBody>
      </p:sp>
      <p:pic>
        <p:nvPicPr>
          <p:cNvPr id="4" name="Picture 3" descr="Roof Shingle Condition.jpg"/>
          <p:cNvPicPr>
            <a:picLocks noChangeAspect="1"/>
          </p:cNvPicPr>
          <p:nvPr/>
        </p:nvPicPr>
        <p:blipFill>
          <a:blip r:embed="rId3" cstate="print"/>
          <a:stretch>
            <a:fillRect/>
          </a:stretch>
        </p:blipFill>
        <p:spPr>
          <a:xfrm>
            <a:off x="1238250" y="3581401"/>
            <a:ext cx="6667500" cy="2362200"/>
          </a:xfrm>
          <a:prstGeom prst="rect">
            <a:avLst/>
          </a:prstGeom>
          <a:ln w="38100">
            <a:solidFill>
              <a:schemeClr val="accent1"/>
            </a:solidFill>
          </a:ln>
        </p:spPr>
      </p:pic>
      <p:sp>
        <p:nvSpPr>
          <p:cNvPr id="5" name="Slide Number Placeholder 4"/>
          <p:cNvSpPr>
            <a:spLocks noGrp="1"/>
          </p:cNvSpPr>
          <p:nvPr>
            <p:ph type="sldNum" sz="quarter" idx="12"/>
          </p:nvPr>
        </p:nvSpPr>
        <p:spPr/>
        <p:txBody>
          <a:bodyPr/>
          <a:lstStyle/>
          <a:p>
            <a:fld id="{02968404-3B41-4FE5-BB0F-BE1823FC4EFF}" type="slidenum">
              <a:rPr lang="en-US" smtClean="0"/>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6477000" cy="1143000"/>
          </a:xfrm>
        </p:spPr>
        <p:txBody>
          <a:bodyPr>
            <a:normAutofit/>
          </a:bodyPr>
          <a:lstStyle/>
          <a:p>
            <a:pPr algn="ctr"/>
            <a:r>
              <a:rPr lang="en-US" sz="2800" dirty="0" smtClean="0">
                <a:solidFill>
                  <a:srgbClr val="00B0F0"/>
                </a:solidFill>
                <a:latin typeface="+mn-lt"/>
              </a:rPr>
              <a:t>Asphalt Shingles</a:t>
            </a:r>
            <a:endParaRPr lang="en-US" sz="2800" dirty="0">
              <a:solidFill>
                <a:srgbClr val="00B0F0"/>
              </a:solidFill>
              <a:latin typeface="+mn-lt"/>
            </a:endParaRPr>
          </a:p>
        </p:txBody>
      </p:sp>
      <p:sp>
        <p:nvSpPr>
          <p:cNvPr id="3" name="Content Placeholder 2"/>
          <p:cNvSpPr>
            <a:spLocks noGrp="1"/>
          </p:cNvSpPr>
          <p:nvPr>
            <p:ph idx="1"/>
          </p:nvPr>
        </p:nvSpPr>
        <p:spPr>
          <a:xfrm>
            <a:off x="533400" y="2809875"/>
            <a:ext cx="8229600" cy="3627120"/>
          </a:xfrm>
        </p:spPr>
        <p:txBody>
          <a:bodyPr>
            <a:noAutofit/>
          </a:bodyPr>
          <a:lstStyle/>
          <a:p>
            <a:r>
              <a:rPr lang="en-US" sz="2400" dirty="0" smtClean="0"/>
              <a:t>Asphalt shingles can be reinforced with organic material or fiberglass and fiberglass shingles have a life span of up to 20 years and a Class A fire rating.</a:t>
            </a:r>
          </a:p>
          <a:p>
            <a:r>
              <a:rPr lang="en-US" sz="2400" dirty="0" smtClean="0"/>
              <a:t>Asphalt roof coverings should be tested and approved for ASTM D3161 or ASTM D 7158 for wind resistance and UL 2218 for impact resistance. </a:t>
            </a:r>
          </a:p>
          <a:p>
            <a:r>
              <a:rPr lang="en-US" sz="2400" dirty="0" smtClean="0"/>
              <a:t>Asphalt shingles should be installed according to manufacturers instructions which will appear on the shingle bundle wrapper.</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56621" y="76200"/>
            <a:ext cx="2633440" cy="2733675"/>
          </a:xfrm>
          <a:prstGeom prst="rect">
            <a:avLst/>
          </a:prstGeom>
          <a:ln w="38100">
            <a:solidFill>
              <a:schemeClr val="accent1"/>
            </a:solidFill>
          </a:ln>
        </p:spPr>
      </p:pic>
      <p:sp>
        <p:nvSpPr>
          <p:cNvPr id="5" name="Slide Number Placeholder 4"/>
          <p:cNvSpPr>
            <a:spLocks noGrp="1"/>
          </p:cNvSpPr>
          <p:nvPr>
            <p:ph type="sldNum" sz="quarter" idx="12"/>
          </p:nvPr>
        </p:nvSpPr>
        <p:spPr/>
        <p:txBody>
          <a:bodyPr/>
          <a:lstStyle/>
          <a:p>
            <a:fld id="{02968404-3B41-4FE5-BB0F-BE1823FC4EFF}" type="slidenum">
              <a:rPr lang="en-US" smtClean="0"/>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836" y="990600"/>
            <a:ext cx="6540674" cy="1143000"/>
          </a:xfrm>
        </p:spPr>
        <p:txBody>
          <a:bodyPr>
            <a:normAutofit/>
          </a:bodyPr>
          <a:lstStyle/>
          <a:p>
            <a:pPr algn="ctr"/>
            <a:r>
              <a:rPr lang="en-US" sz="2800" dirty="0" smtClean="0">
                <a:solidFill>
                  <a:srgbClr val="00B0F0"/>
                </a:solidFill>
                <a:latin typeface="+mn-lt"/>
              </a:rPr>
              <a:t>Clay or Concrete Tiles</a:t>
            </a:r>
            <a:endParaRPr lang="en-US" sz="2800" dirty="0">
              <a:solidFill>
                <a:srgbClr val="00B0F0"/>
              </a:solidFill>
              <a:latin typeface="+mn-lt"/>
            </a:endParaRPr>
          </a:p>
        </p:txBody>
      </p:sp>
      <p:sp>
        <p:nvSpPr>
          <p:cNvPr id="3" name="Content Placeholder 2"/>
          <p:cNvSpPr>
            <a:spLocks noGrp="1"/>
          </p:cNvSpPr>
          <p:nvPr>
            <p:ph idx="1"/>
          </p:nvPr>
        </p:nvSpPr>
        <p:spPr>
          <a:xfrm>
            <a:off x="457200" y="3276600"/>
            <a:ext cx="8229600" cy="3093720"/>
          </a:xfrm>
        </p:spPr>
        <p:txBody>
          <a:bodyPr>
            <a:noAutofit/>
          </a:bodyPr>
          <a:lstStyle/>
          <a:p>
            <a:r>
              <a:rPr lang="en-US" dirty="0" smtClean="0"/>
              <a:t>Concrete tiles are more durable and can last as long as 30 years. </a:t>
            </a:r>
          </a:p>
          <a:p>
            <a:r>
              <a:rPr lang="en-US" dirty="0" smtClean="0"/>
              <a:t>Clay tiles should be inspected regularly for chips and broken pieces as they tend to be more brittle.</a:t>
            </a:r>
          </a:p>
          <a:p>
            <a:r>
              <a:rPr lang="en-US" dirty="0" smtClean="0"/>
              <a:t>Due to the complexities of proper roof tile installation, the installation of concrete and clay tiles should be left to a licensed roofing contractor. </a:t>
            </a: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914400"/>
            <a:ext cx="3287645" cy="2090737"/>
          </a:xfrm>
          <a:prstGeom prst="rect">
            <a:avLst/>
          </a:prstGeom>
          <a:ln w="38100">
            <a:solidFill>
              <a:schemeClr val="accent1"/>
            </a:solidFill>
          </a:ln>
        </p:spPr>
      </p:pic>
      <p:sp>
        <p:nvSpPr>
          <p:cNvPr id="5" name="Slide Number Placeholder 4"/>
          <p:cNvSpPr>
            <a:spLocks noGrp="1"/>
          </p:cNvSpPr>
          <p:nvPr>
            <p:ph type="sldNum" sz="quarter" idx="12"/>
          </p:nvPr>
        </p:nvSpPr>
        <p:spPr/>
        <p:txBody>
          <a:bodyPr/>
          <a:lstStyle/>
          <a:p>
            <a:fld id="{02968404-3B41-4FE5-BB0F-BE1823FC4EFF}" type="slidenum">
              <a:rPr lang="en-US" smtClean="0"/>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7315200" cy="1143000"/>
          </a:xfrm>
        </p:spPr>
        <p:txBody>
          <a:bodyPr>
            <a:normAutofit/>
          </a:bodyPr>
          <a:lstStyle/>
          <a:p>
            <a:pPr algn="ctr"/>
            <a:r>
              <a:rPr lang="en-US" sz="2800" dirty="0" smtClean="0">
                <a:solidFill>
                  <a:srgbClr val="00B0F0"/>
                </a:solidFill>
                <a:latin typeface="Georgia" pitchFamily="18" charset="0"/>
              </a:rPr>
              <a:t>Metal Roof Coverings</a:t>
            </a:r>
            <a:endParaRPr lang="en-US" sz="2800" dirty="0">
              <a:solidFill>
                <a:srgbClr val="00B0F0"/>
              </a:solidFill>
              <a:latin typeface="Georgia" pitchFamily="18" charset="0"/>
            </a:endParaRPr>
          </a:p>
        </p:txBody>
      </p:sp>
      <p:sp>
        <p:nvSpPr>
          <p:cNvPr id="3" name="Content Placeholder 2"/>
          <p:cNvSpPr>
            <a:spLocks noGrp="1"/>
          </p:cNvSpPr>
          <p:nvPr>
            <p:ph idx="1"/>
          </p:nvPr>
        </p:nvSpPr>
        <p:spPr>
          <a:xfrm>
            <a:off x="457200" y="2667000"/>
            <a:ext cx="8229600" cy="3733800"/>
          </a:xfrm>
        </p:spPr>
        <p:txBody>
          <a:bodyPr>
            <a:noAutofit/>
          </a:bodyPr>
          <a:lstStyle/>
          <a:p>
            <a:r>
              <a:rPr lang="en-US" sz="2400" dirty="0" smtClean="0"/>
              <a:t>Gaining popularity in recent years, metal roofing material, which is lightweight, has an expected life span of up to 40 years.</a:t>
            </a:r>
          </a:p>
          <a:p>
            <a:r>
              <a:rPr lang="en-US" sz="2400" dirty="0" smtClean="0"/>
              <a:t>Metal roof covering usually has a Class A fire rating.</a:t>
            </a:r>
          </a:p>
          <a:p>
            <a:r>
              <a:rPr lang="en-US" sz="2400" dirty="0" smtClean="0"/>
              <a:t>The preferred method of installation in high-wind areas is to utilize clips or cleats so that the fasteners are not exposed to weather, thus limiting the chance for buckling.</a:t>
            </a:r>
          </a:p>
          <a:p>
            <a:pPr marL="274320" lvl="1" indent="-274320">
              <a:buClr>
                <a:schemeClr val="accent3"/>
              </a:buClr>
              <a:buSzPct val="95000"/>
            </a:pPr>
            <a:r>
              <a:rPr lang="en-US" dirty="0" smtClean="0"/>
              <a:t>Fasteners should be corrosion resistant and penetrate the sheathing .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65180" y="152695"/>
            <a:ext cx="3254996" cy="2438105"/>
          </a:xfrm>
          <a:prstGeom prst="rect">
            <a:avLst/>
          </a:prstGeom>
          <a:ln w="38100">
            <a:solidFill>
              <a:schemeClr val="accent1"/>
            </a:solidFill>
          </a:ln>
        </p:spPr>
      </p:pic>
      <p:sp>
        <p:nvSpPr>
          <p:cNvPr id="5" name="Slide Number Placeholder 4"/>
          <p:cNvSpPr>
            <a:spLocks noGrp="1"/>
          </p:cNvSpPr>
          <p:nvPr>
            <p:ph type="sldNum" sz="quarter" idx="12"/>
          </p:nvPr>
        </p:nvSpPr>
        <p:spPr/>
        <p:txBody>
          <a:bodyPr/>
          <a:lstStyle/>
          <a:p>
            <a:fld id="{02968404-3B41-4FE5-BB0F-BE1823FC4EFF}" type="slidenum">
              <a:rPr lang="en-US" smtClean="0"/>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762000"/>
          </a:xfrm>
        </p:spPr>
        <p:txBody>
          <a:bodyPr anchor="t" anchorCtr="0">
            <a:normAutofit/>
          </a:bodyPr>
          <a:lstStyle/>
          <a:p>
            <a:pPr algn="ctr"/>
            <a:r>
              <a:rPr lang="en-US" sz="2800" dirty="0" smtClean="0">
                <a:solidFill>
                  <a:srgbClr val="00B0F0"/>
                </a:solidFill>
              </a:rPr>
              <a:t>Wood Shingles and Shakes</a:t>
            </a:r>
            <a:endParaRPr lang="en-US" sz="2800" dirty="0">
              <a:solidFill>
                <a:srgbClr val="00B0F0"/>
              </a:solidFill>
            </a:endParaRPr>
          </a:p>
        </p:txBody>
      </p:sp>
      <p:sp>
        <p:nvSpPr>
          <p:cNvPr id="3" name="Content Placeholder 2"/>
          <p:cNvSpPr>
            <a:spLocks noGrp="1"/>
          </p:cNvSpPr>
          <p:nvPr>
            <p:ph idx="1"/>
          </p:nvPr>
        </p:nvSpPr>
        <p:spPr>
          <a:xfrm>
            <a:off x="457200" y="1447800"/>
            <a:ext cx="8229600" cy="4389120"/>
          </a:xfrm>
        </p:spPr>
        <p:txBody>
          <a:bodyPr>
            <a:noAutofit/>
          </a:bodyPr>
          <a:lstStyle/>
          <a:p>
            <a:r>
              <a:rPr lang="en-US" dirty="0" smtClean="0"/>
              <a:t>Wood shingles and shakes are made from cedar, southern pine or other wood.</a:t>
            </a:r>
          </a:p>
          <a:p>
            <a:r>
              <a:rPr lang="en-US" dirty="0" smtClean="0"/>
              <a:t>Some local ordinances restrict the use of wood shingles and shakes.</a:t>
            </a:r>
          </a:p>
          <a:p>
            <a:r>
              <a:rPr lang="en-US" dirty="0" smtClean="0"/>
              <a:t>Unless fire-retardant treated, wood shingles and shakes do not provide adequate protection against wildfires.</a:t>
            </a:r>
          </a:p>
          <a:p>
            <a:pPr>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66999" y="4191000"/>
            <a:ext cx="3887505" cy="2362200"/>
          </a:xfrm>
          <a:prstGeom prst="rect">
            <a:avLst/>
          </a:prstGeom>
          <a:ln w="38100">
            <a:solidFill>
              <a:schemeClr val="accent1"/>
            </a:solidFill>
          </a:ln>
        </p:spPr>
      </p:pic>
      <p:sp>
        <p:nvSpPr>
          <p:cNvPr id="5" name="Slide Number Placeholder 4"/>
          <p:cNvSpPr>
            <a:spLocks noGrp="1"/>
          </p:cNvSpPr>
          <p:nvPr>
            <p:ph type="sldNum" sz="quarter" idx="12"/>
          </p:nvPr>
        </p:nvSpPr>
        <p:spPr/>
        <p:txBody>
          <a:bodyPr/>
          <a:lstStyle/>
          <a:p>
            <a:fld id="{02968404-3B41-4FE5-BB0F-BE1823FC4EFF}" type="slidenum">
              <a:rPr lang="en-US" smtClean="0"/>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chor="ctr">
            <a:normAutofit/>
          </a:bodyPr>
          <a:lstStyle/>
          <a:p>
            <a:pPr algn="ctr"/>
            <a:r>
              <a:rPr lang="en-US" sz="3600" dirty="0" smtClean="0">
                <a:solidFill>
                  <a:srgbClr val="00B0F0"/>
                </a:solidFill>
              </a:rPr>
              <a:t> E. Roof Sheathing &amp; Decking</a:t>
            </a:r>
            <a:endParaRPr lang="en-US" sz="3600" dirty="0">
              <a:solidFill>
                <a:srgbClr val="00B0F0"/>
              </a:solidFill>
            </a:endParaRPr>
          </a:p>
        </p:txBody>
      </p:sp>
      <p:sp>
        <p:nvSpPr>
          <p:cNvPr id="5" name="Slide Number Placeholder 4"/>
          <p:cNvSpPr>
            <a:spLocks noGrp="1"/>
          </p:cNvSpPr>
          <p:nvPr>
            <p:ph type="sldNum" sz="quarter" idx="12"/>
          </p:nvPr>
        </p:nvSpPr>
        <p:spPr/>
        <p:txBody>
          <a:bodyPr/>
          <a:lstStyle/>
          <a:p>
            <a:fld id="{02968404-3B41-4FE5-BB0F-BE1823FC4EFF}" type="slidenum">
              <a:rPr lang="en-US" smtClean="0"/>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p>
            <a:pPr algn="ctr"/>
            <a:r>
              <a:rPr lang="en-US" sz="2800" dirty="0" smtClean="0"/>
              <a:t> </a:t>
            </a:r>
            <a:r>
              <a:rPr lang="en-US" sz="2800" dirty="0" smtClean="0">
                <a:solidFill>
                  <a:srgbClr val="00B0F0"/>
                </a:solidFill>
              </a:rPr>
              <a:t>Roof Sheathing &amp; Decking</a:t>
            </a:r>
            <a:endParaRPr lang="en-US" sz="2800" dirty="0">
              <a:solidFill>
                <a:srgbClr val="00B0F0"/>
              </a:solidFill>
            </a:endParaRPr>
          </a:p>
        </p:txBody>
      </p:sp>
      <p:sp>
        <p:nvSpPr>
          <p:cNvPr id="3" name="Content Placeholder 2"/>
          <p:cNvSpPr>
            <a:spLocks noGrp="1"/>
          </p:cNvSpPr>
          <p:nvPr>
            <p:ph idx="1"/>
          </p:nvPr>
        </p:nvSpPr>
        <p:spPr>
          <a:xfrm>
            <a:off x="304800" y="1371600"/>
            <a:ext cx="8229600" cy="3886200"/>
          </a:xfrm>
        </p:spPr>
        <p:txBody>
          <a:bodyPr>
            <a:noAutofit/>
          </a:bodyPr>
          <a:lstStyle/>
          <a:p>
            <a:r>
              <a:rPr lang="en-US" sz="2400" dirty="0" smtClean="0"/>
              <a:t>Roof sheathing or decking is the layer of a roof that is used as the base for roof coverings to be nailed to, is underneath the roof covering and membrane layers and it covers the roof trusses or rafters. The sheathing layer also acts as another layer of protection for the roof.</a:t>
            </a:r>
          </a:p>
          <a:p>
            <a:r>
              <a:rPr lang="en-US" sz="2400" dirty="0" smtClean="0"/>
              <a:t>Sheathing usually consists of plywood, oriented strand board (OSB) or dimensional lumber planks.</a:t>
            </a:r>
          </a:p>
          <a:p>
            <a:r>
              <a:rPr lang="en-US" sz="2400" dirty="0" smtClean="0"/>
              <a:t>Radiant barrier sheathing has an aluminum side which faces down into the attic, and reflects the heat that comes from the roof.</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19173" y="4876800"/>
            <a:ext cx="2438400" cy="1828800"/>
          </a:xfrm>
          <a:prstGeom prst="rect">
            <a:avLst/>
          </a:prstGeom>
          <a:ln w="38100">
            <a:solidFill>
              <a:schemeClr val="accent1"/>
            </a:solidFill>
          </a:ln>
        </p:spPr>
      </p:pic>
      <p:sp>
        <p:nvSpPr>
          <p:cNvPr id="5" name="Slide Number Placeholder 4"/>
          <p:cNvSpPr>
            <a:spLocks noGrp="1"/>
          </p:cNvSpPr>
          <p:nvPr>
            <p:ph type="sldNum" sz="quarter" idx="12"/>
          </p:nvPr>
        </p:nvSpPr>
        <p:spPr/>
        <p:txBody>
          <a:bodyPr/>
          <a:lstStyle/>
          <a:p>
            <a:fld id="{02968404-3B41-4FE5-BB0F-BE1823FC4EFF}" type="slidenum">
              <a:rPr lang="en-US" smtClean="0"/>
              <a:pPr/>
              <a:t>27</a:t>
            </a:fld>
            <a:endParaRPr lang="en-US" dirty="0"/>
          </a:p>
        </p:txBody>
      </p:sp>
    </p:spTree>
    <p:extLst>
      <p:ext uri="{BB962C8B-B14F-4D97-AF65-F5344CB8AC3E}">
        <p14:creationId xmlns:p14="http://schemas.microsoft.com/office/powerpoint/2010/main" xmlns="" val="4916315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solidFill>
                  <a:srgbClr val="00B0F0"/>
                </a:solidFill>
              </a:rPr>
              <a:t>Oriented-Strand Board Roof Sheathing</a:t>
            </a:r>
            <a:endParaRPr lang="en-US" sz="2800" dirty="0">
              <a:solidFill>
                <a:srgbClr val="00B0F0"/>
              </a:solidFill>
            </a:endParaRPr>
          </a:p>
        </p:txBody>
      </p:sp>
      <p:pic>
        <p:nvPicPr>
          <p:cNvPr id="5122" name="Picture 2" descr="C:\Users\Desktop\Pictures\ROOFSHEETING.jpg"/>
          <p:cNvPicPr>
            <a:picLocks noGrp="1" noChangeAspect="1" noChangeArrowheads="1"/>
          </p:cNvPicPr>
          <p:nvPr>
            <p:ph idx="1"/>
          </p:nvPr>
        </p:nvPicPr>
        <p:blipFill>
          <a:blip r:embed="rId3" cstate="print"/>
          <a:srcRect/>
          <a:stretch>
            <a:fillRect/>
          </a:stretch>
        </p:blipFill>
        <p:spPr bwMode="auto">
          <a:xfrm>
            <a:off x="1828800" y="1984088"/>
            <a:ext cx="5451534" cy="4264311"/>
          </a:xfrm>
          <a:prstGeom prst="rect">
            <a:avLst/>
          </a:prstGeom>
          <a:noFill/>
          <a:ln w="38100">
            <a:solidFill>
              <a:schemeClr val="bg2">
                <a:lumMod val="50000"/>
              </a:schemeClr>
            </a:solidFill>
          </a:ln>
          <a:effectLst>
            <a:outerShdw blurRad="50800" dist="1270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fld id="{02968404-3B41-4FE5-BB0F-BE1823FC4EFF}" type="slidenum">
              <a:rPr lang="en-US" smtClean="0"/>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8229600" cy="3200400"/>
          </a:xfrm>
        </p:spPr>
        <p:txBody>
          <a:bodyPr>
            <a:noAutofit/>
          </a:bodyPr>
          <a:lstStyle/>
          <a:p>
            <a:r>
              <a:rPr lang="en-US" sz="2800" dirty="0" smtClean="0"/>
              <a:t>Roof sheathing should be installed using 8d round head, clip head or ring- shank nails spaced at 6 inches on center at every roof framing member. </a:t>
            </a:r>
          </a:p>
          <a:p>
            <a:r>
              <a:rPr lang="en-US" sz="2800" dirty="0" smtClean="0"/>
              <a:t>The minimum thickness for roof sheathing is 7/16 inch, but most insurers recommend a minimum of  5/8 inch. </a:t>
            </a:r>
          </a:p>
          <a:p>
            <a:endParaRPr lang="en-US" sz="2800" dirty="0" smtClean="0"/>
          </a:p>
          <a:p>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86400" y="3871090"/>
            <a:ext cx="3449726" cy="2758310"/>
          </a:xfrm>
          <a:prstGeom prst="rect">
            <a:avLst/>
          </a:prstGeom>
          <a:ln w="38100">
            <a:solidFill>
              <a:schemeClr val="accent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0353" y="4114800"/>
            <a:ext cx="4318825" cy="2438400"/>
          </a:xfrm>
          <a:prstGeom prst="rect">
            <a:avLst/>
          </a:prstGeom>
          <a:ln w="38100">
            <a:solidFill>
              <a:schemeClr val="accent1"/>
            </a:solidFill>
          </a:ln>
        </p:spPr>
      </p:pic>
      <p:sp>
        <p:nvSpPr>
          <p:cNvPr id="5" name="TextBox 4"/>
          <p:cNvSpPr txBox="1"/>
          <p:nvPr/>
        </p:nvSpPr>
        <p:spPr>
          <a:xfrm>
            <a:off x="2667000" y="4114800"/>
            <a:ext cx="1875835" cy="369332"/>
          </a:xfrm>
          <a:prstGeom prst="rect">
            <a:avLst/>
          </a:prstGeom>
          <a:noFill/>
        </p:spPr>
        <p:txBody>
          <a:bodyPr wrap="none" rtlCol="0">
            <a:spAutoFit/>
          </a:bodyPr>
          <a:lstStyle/>
          <a:p>
            <a:r>
              <a:rPr lang="en-US" dirty="0" smtClean="0"/>
              <a:t>Ring shank nails</a:t>
            </a:r>
            <a:endParaRPr lang="en-US" dirty="0"/>
          </a:p>
        </p:txBody>
      </p:sp>
      <p:sp>
        <p:nvSpPr>
          <p:cNvPr id="6" name="Slide Number Placeholder 5"/>
          <p:cNvSpPr>
            <a:spLocks noGrp="1"/>
          </p:cNvSpPr>
          <p:nvPr>
            <p:ph type="sldNum" sz="quarter" idx="12"/>
          </p:nvPr>
        </p:nvSpPr>
        <p:spPr/>
        <p:txBody>
          <a:bodyPr/>
          <a:lstStyle/>
          <a:p>
            <a:fld id="{02968404-3B41-4FE5-BB0F-BE1823FC4EFF}" type="slidenum">
              <a:rPr lang="en-US" smtClean="0"/>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32121"/>
          </a:xfrm>
        </p:spPr>
        <p:txBody>
          <a:bodyPr anchor="ctr">
            <a:normAutofit/>
          </a:bodyPr>
          <a:lstStyle/>
          <a:p>
            <a:pPr algn="ctr"/>
            <a:r>
              <a:rPr lang="en-US" sz="3600" dirty="0" smtClean="0">
                <a:solidFill>
                  <a:srgbClr val="00B0F0"/>
                </a:solidFill>
                <a:latin typeface="Georgia" pitchFamily="18" charset="0"/>
              </a:rPr>
              <a:t>A. Installing Temporary Emergency</a:t>
            </a:r>
            <a:br>
              <a:rPr lang="en-US" sz="3600" dirty="0" smtClean="0">
                <a:solidFill>
                  <a:srgbClr val="00B0F0"/>
                </a:solidFill>
                <a:latin typeface="Georgia" pitchFamily="18" charset="0"/>
              </a:rPr>
            </a:br>
            <a:r>
              <a:rPr lang="en-US" sz="3600" dirty="0" smtClean="0">
                <a:solidFill>
                  <a:srgbClr val="00B0F0"/>
                </a:solidFill>
                <a:latin typeface="Georgia" pitchFamily="18" charset="0"/>
              </a:rPr>
              <a:t>Shutters</a:t>
            </a:r>
            <a:endParaRPr lang="en-US" sz="3600" dirty="0">
              <a:solidFill>
                <a:srgbClr val="00B0F0"/>
              </a:solidFill>
              <a:latin typeface="Georgia" pitchFamily="18" charset="0"/>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nchor="ctr" anchorCtr="0">
            <a:normAutofit/>
          </a:bodyPr>
          <a:lstStyle/>
          <a:p>
            <a:pPr algn="ctr"/>
            <a:r>
              <a:rPr lang="en-US" sz="3600" dirty="0" smtClean="0">
                <a:solidFill>
                  <a:srgbClr val="00B0F0"/>
                </a:solidFill>
              </a:rPr>
              <a:t>F. Roof Flashing</a:t>
            </a:r>
            <a:endParaRPr lang="en-US" sz="3600" dirty="0">
              <a:solidFill>
                <a:srgbClr val="00B0F0"/>
              </a:solidFill>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30</a:t>
            </a:fld>
            <a:endParaRPr lang="en-US" dirty="0"/>
          </a:p>
        </p:txBody>
      </p:sp>
    </p:spTree>
    <p:extLst>
      <p:ext uri="{BB962C8B-B14F-4D97-AF65-F5344CB8AC3E}">
        <p14:creationId xmlns:p14="http://schemas.microsoft.com/office/powerpoint/2010/main" xmlns="" val="12834124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normAutofit/>
          </a:bodyPr>
          <a:lstStyle/>
          <a:p>
            <a:pPr algn="ctr"/>
            <a:r>
              <a:rPr lang="en-US" sz="3600" dirty="0" smtClean="0">
                <a:solidFill>
                  <a:srgbClr val="00B0F0"/>
                </a:solidFill>
              </a:rPr>
              <a:t>Flashing</a:t>
            </a:r>
            <a:endParaRPr lang="en-US" sz="3600" dirty="0">
              <a:solidFill>
                <a:srgbClr val="00B0F0"/>
              </a:solidFill>
            </a:endParaRPr>
          </a:p>
        </p:txBody>
      </p:sp>
      <p:sp>
        <p:nvSpPr>
          <p:cNvPr id="3" name="Content Placeholder 2"/>
          <p:cNvSpPr>
            <a:spLocks noGrp="1"/>
          </p:cNvSpPr>
          <p:nvPr>
            <p:ph idx="1"/>
          </p:nvPr>
        </p:nvSpPr>
        <p:spPr>
          <a:xfrm>
            <a:off x="533400" y="1143000"/>
            <a:ext cx="8229600" cy="5334000"/>
          </a:xfrm>
        </p:spPr>
        <p:txBody>
          <a:bodyPr>
            <a:noAutofit/>
          </a:bodyPr>
          <a:lstStyle/>
          <a:p>
            <a:pPr lvl="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400" dirty="0" smtClean="0">
                <a:latin typeface="+mj-lt"/>
                <a:cs typeface="Arial" pitchFamily="34" charset="0"/>
              </a:rPr>
              <a:t>For pitched roofs the purpose of flashing is to direct the flow of water that leaks into the intersection down and away from the interior of the structure.  </a:t>
            </a:r>
          </a:p>
          <a:p>
            <a:pPr marL="342900" lvl="0" indent="-342900" eaLnBrk="0" fontAlgn="base" hangingPunct="0">
              <a:spcBef>
                <a:spcPct val="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400" dirty="0" smtClean="0">
                <a:latin typeface="+mj-lt"/>
                <a:cs typeface="Arial" pitchFamily="34" charset="0"/>
              </a:rPr>
              <a:t>Valley flashing protects the valleys where two roof planes meet. </a:t>
            </a:r>
          </a:p>
          <a:p>
            <a:pPr marL="342900" lvl="0" indent="-342900" eaLnBrk="0" fontAlgn="base" hangingPunct="0">
              <a:spcBef>
                <a:spcPct val="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400" dirty="0" smtClean="0">
                <a:latin typeface="+mj-lt"/>
                <a:cs typeface="Arial" pitchFamily="34" charset="0"/>
              </a:rPr>
              <a:t>Step flashing protects the joints between the roof deck and chimneys or dormers. </a:t>
            </a:r>
          </a:p>
          <a:p>
            <a:pPr marL="342900" lvl="0" indent="-342900" eaLnBrk="0" fontAlgn="base" hangingPunct="0">
              <a:spcBef>
                <a:spcPct val="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400" dirty="0" smtClean="0">
                <a:latin typeface="+mj-lt"/>
                <a:cs typeface="Arial" pitchFamily="34" charset="0"/>
              </a:rPr>
              <a:t>Vent pipe flashing fits over flues or pipes. The shape of vent flashing is typically a cylinder with a wide flange at the base, which is lapped into the shingles as the roofing is installed. </a:t>
            </a:r>
          </a:p>
          <a:p>
            <a:pPr marL="342900" lvl="0" indent="-342900" eaLnBrk="0" fontAlgn="base" hangingPunct="0">
              <a:spcBef>
                <a:spcPct val="0"/>
              </a:spcBef>
              <a:spcAft>
                <a:spcPct val="0"/>
              </a:spcAft>
              <a:buFont typeface="Arial" pitchFamily="34"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2400" dirty="0" smtClean="0">
                <a:latin typeface="+mj-lt"/>
                <a:cs typeface="Arial" pitchFamily="34" charset="0"/>
              </a:rPr>
              <a:t>Drip edges are strips of flashing material that run along roof eaves and rakes to prevent water from seeping under the finished roof along its edges. </a:t>
            </a:r>
          </a:p>
          <a:p>
            <a:endParaRPr lang="en-US" sz="2400"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4572000" cy="1066800"/>
          </a:xfrm>
        </p:spPr>
        <p:txBody>
          <a:bodyPr anchor="ctr" anchorCtr="0">
            <a:normAutofit/>
          </a:bodyPr>
          <a:lstStyle/>
          <a:p>
            <a:pPr algn="ctr"/>
            <a:r>
              <a:rPr lang="en-US" sz="4000" dirty="0" smtClean="0">
                <a:solidFill>
                  <a:srgbClr val="00B0F0"/>
                </a:solidFill>
              </a:rPr>
              <a:t>Flashing</a:t>
            </a:r>
            <a:endParaRPr lang="en-US" sz="4000" dirty="0">
              <a:solidFill>
                <a:srgbClr val="00B0F0"/>
              </a:solidFill>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32</a:t>
            </a:fld>
            <a:endParaRPr lang="en-US"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83015" y="697079"/>
            <a:ext cx="4895491" cy="43321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3"/>
          <p:cNvSpPr>
            <a:spLocks noChangeArrowheads="1"/>
          </p:cNvSpPr>
          <p:nvPr/>
        </p:nvSpPr>
        <p:spPr bwMode="auto">
          <a:xfrm>
            <a:off x="0" y="0"/>
            <a:ext cx="9144000" cy="533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norm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0" y="1295400"/>
            <a:ext cx="4863860" cy="3581399"/>
          </a:xfrm>
          <a:prstGeom prst="rect">
            <a:avLst/>
          </a:prstGeom>
        </p:spPr>
        <p:txBody>
          <a:bodyPr wrap="square">
            <a:noAutofit/>
          </a:bodyPr>
          <a:lstStyle/>
          <a:p>
            <a:endParaRPr lang="en-US" sz="1100" dirty="0"/>
          </a:p>
          <a:p>
            <a:r>
              <a:rPr lang="en-US" sz="2100" dirty="0"/>
              <a:t> </a:t>
            </a:r>
            <a:r>
              <a:rPr lang="en-US" sz="2100" b="1" dirty="0"/>
              <a:t>Roof </a:t>
            </a:r>
            <a:r>
              <a:rPr lang="en-US" sz="2100" b="1" dirty="0" smtClean="0"/>
              <a:t>Flashing </a:t>
            </a:r>
            <a:r>
              <a:rPr lang="en-US" sz="2100" b="1" dirty="0"/>
              <a:t>Recommendations</a:t>
            </a:r>
            <a:r>
              <a:rPr lang="en-US" sz="2000" b="1" dirty="0"/>
              <a:t> </a:t>
            </a:r>
            <a:endParaRPr lang="en-US" sz="2000" b="1" dirty="0" smtClean="0"/>
          </a:p>
          <a:p>
            <a:pPr marL="344488" indent="-223838"/>
            <a:r>
              <a:rPr lang="en-US" sz="2000" dirty="0" smtClean="0">
                <a:solidFill>
                  <a:srgbClr val="00B0F0"/>
                </a:solidFill>
              </a:rPr>
              <a:t>• </a:t>
            </a:r>
            <a:r>
              <a:rPr lang="en-US" sz="2100" dirty="0"/>
              <a:t>Always</a:t>
            </a:r>
            <a:r>
              <a:rPr lang="en-US" sz="2100" b="1" dirty="0"/>
              <a:t> </a:t>
            </a:r>
            <a:r>
              <a:rPr lang="en-US" sz="2100" dirty="0"/>
              <a:t>lap flashing and </a:t>
            </a:r>
            <a:r>
              <a:rPr lang="en-US" sz="2100" dirty="0" smtClean="0"/>
              <a:t>other</a:t>
            </a:r>
          </a:p>
          <a:p>
            <a:pPr marL="344488" indent="-223838"/>
            <a:r>
              <a:rPr lang="en-US" sz="2100" dirty="0" smtClean="0"/>
              <a:t>   moisture </a:t>
            </a:r>
            <a:r>
              <a:rPr lang="en-US" sz="2100" dirty="0"/>
              <a:t>barriers properly.</a:t>
            </a:r>
          </a:p>
          <a:p>
            <a:pPr marL="344488" indent="-223838"/>
            <a:r>
              <a:rPr lang="en-US" sz="2100" dirty="0">
                <a:solidFill>
                  <a:srgbClr val="00B0F0"/>
                </a:solidFill>
              </a:rPr>
              <a:t>•</a:t>
            </a:r>
            <a:r>
              <a:rPr lang="en-US" sz="2100" dirty="0"/>
              <a:t> </a:t>
            </a:r>
            <a:r>
              <a:rPr lang="en-US" sz="2100" dirty="0" smtClean="0"/>
              <a:t> Do </a:t>
            </a:r>
            <a:r>
              <a:rPr lang="en-US" sz="2100" dirty="0"/>
              <a:t>not rely on sealant as a </a:t>
            </a:r>
            <a:r>
              <a:rPr lang="en-US" sz="2100" dirty="0" smtClean="0"/>
              <a:t>s</a:t>
            </a:r>
          </a:p>
          <a:p>
            <a:pPr marL="344488" indent="-223838"/>
            <a:r>
              <a:rPr lang="en-US" sz="2100" dirty="0" smtClean="0"/>
              <a:t>    substitute </a:t>
            </a:r>
            <a:r>
              <a:rPr lang="en-US" sz="2100" dirty="0"/>
              <a:t>for proper lapping. </a:t>
            </a:r>
          </a:p>
          <a:p>
            <a:pPr marL="344488" indent="-223838"/>
            <a:r>
              <a:rPr lang="en-US" sz="2100" dirty="0" smtClean="0">
                <a:solidFill>
                  <a:srgbClr val="00B0F0"/>
                </a:solidFill>
              </a:rPr>
              <a:t>• </a:t>
            </a:r>
            <a:r>
              <a:rPr lang="en-US" sz="2100" dirty="0" smtClean="0"/>
              <a:t> </a:t>
            </a:r>
            <a:r>
              <a:rPr lang="en-US" sz="2100" dirty="0"/>
              <a:t>Use fasteners that are compatible with </a:t>
            </a:r>
            <a:r>
              <a:rPr lang="en-US" sz="2100" dirty="0" smtClean="0"/>
              <a:t>the </a:t>
            </a:r>
            <a:r>
              <a:rPr lang="en-US" sz="2100" dirty="0"/>
              <a:t>flashing material.</a:t>
            </a:r>
          </a:p>
          <a:p>
            <a:pPr marL="344488" indent="-223838"/>
            <a:r>
              <a:rPr lang="en-US" sz="2100" dirty="0">
                <a:solidFill>
                  <a:srgbClr val="00B0F0"/>
                </a:solidFill>
              </a:rPr>
              <a:t>•</a:t>
            </a:r>
            <a:r>
              <a:rPr lang="en-US" sz="2100" dirty="0"/>
              <a:t> </a:t>
            </a:r>
            <a:r>
              <a:rPr lang="en-US" sz="2100" dirty="0" smtClean="0"/>
              <a:t> Use </a:t>
            </a:r>
            <a:r>
              <a:rPr lang="en-US" sz="2100" dirty="0"/>
              <a:t>flashing cement at joints to help secure flashing.</a:t>
            </a:r>
          </a:p>
          <a:p>
            <a:pPr marL="223838" indent="-223838"/>
            <a:endParaRPr lang="en-US" dirty="0">
              <a:cs typeface="Arial" pitchFamily="34" charset="0"/>
            </a:endParaRPr>
          </a:p>
        </p:txBody>
      </p:sp>
      <p:sp>
        <p:nvSpPr>
          <p:cNvPr id="3" name="Rectangle 2"/>
          <p:cNvSpPr/>
          <p:nvPr/>
        </p:nvSpPr>
        <p:spPr>
          <a:xfrm>
            <a:off x="0" y="4572000"/>
            <a:ext cx="9144000" cy="1708160"/>
          </a:xfrm>
          <a:prstGeom prst="rect">
            <a:avLst/>
          </a:prstGeom>
        </p:spPr>
        <p:txBody>
          <a:bodyPr wrap="square">
            <a:spAutoFit/>
          </a:bodyPr>
          <a:lstStyle/>
          <a:p>
            <a:pPr marL="223838" indent="-223838"/>
            <a:r>
              <a:rPr lang="en-US" sz="2100" b="1" dirty="0"/>
              <a:t>At roof-to-wall intersections</a:t>
            </a:r>
            <a:r>
              <a:rPr lang="en-US" sz="2100" b="1" dirty="0" smtClean="0"/>
              <a:t>:</a:t>
            </a:r>
          </a:p>
          <a:p>
            <a:pPr marL="344488" indent="-120650">
              <a:buFont typeface="Arial" pitchFamily="34" charset="0"/>
              <a:buChar char="•"/>
            </a:pPr>
            <a:r>
              <a:rPr lang="en-US" sz="2100" dirty="0" smtClean="0">
                <a:solidFill>
                  <a:srgbClr val="00B0F0"/>
                </a:solidFill>
              </a:rPr>
              <a:t> </a:t>
            </a:r>
            <a:r>
              <a:rPr lang="en-US" sz="2100" dirty="0" smtClean="0"/>
              <a:t>Use </a:t>
            </a:r>
            <a:r>
              <a:rPr lang="en-US" sz="2100" dirty="0"/>
              <a:t>step flashing that has a 4-inch vertical leg.</a:t>
            </a:r>
          </a:p>
          <a:p>
            <a:pPr marL="344488" indent="-120650">
              <a:buFont typeface="Arial" pitchFamily="34" charset="0"/>
              <a:buChar char="•"/>
            </a:pPr>
            <a:r>
              <a:rPr lang="en-US" sz="2100" dirty="0" smtClean="0">
                <a:solidFill>
                  <a:srgbClr val="00B0F0"/>
                </a:solidFill>
              </a:rPr>
              <a:t> </a:t>
            </a:r>
            <a:r>
              <a:rPr lang="en-US" sz="2100" dirty="0" smtClean="0"/>
              <a:t> Tape </a:t>
            </a:r>
            <a:r>
              <a:rPr lang="en-US" sz="2100" dirty="0"/>
              <a:t>the top of step flashing with 4-in. wide  self-adhering </a:t>
            </a:r>
            <a:r>
              <a:rPr lang="en-US" sz="2100" dirty="0" smtClean="0"/>
              <a:t>modified      bitumen tape.            </a:t>
            </a:r>
            <a:endParaRPr lang="en-US" sz="2100" dirty="0"/>
          </a:p>
          <a:p>
            <a:pPr marL="344488" indent="-120650">
              <a:buFont typeface="Arial" pitchFamily="34" charset="0"/>
              <a:buChar char="•"/>
            </a:pPr>
            <a:r>
              <a:rPr lang="en-US" sz="2100" dirty="0" smtClean="0">
                <a:solidFill>
                  <a:srgbClr val="00B0F0"/>
                </a:solidFill>
              </a:rPr>
              <a:t> </a:t>
            </a:r>
            <a:r>
              <a:rPr lang="en-US" sz="2100" dirty="0" smtClean="0"/>
              <a:t>Do </a:t>
            </a:r>
            <a:r>
              <a:rPr lang="en-US" sz="2100" dirty="0"/>
              <a:t>not seal house-wrap or building paper to step flashing.</a:t>
            </a:r>
            <a:endParaRPr lang="en-US" sz="2100" dirty="0">
              <a:cs typeface="Arial" pitchFamily="34" charset="0"/>
            </a:endParaRPr>
          </a:p>
        </p:txBody>
      </p:sp>
    </p:spTree>
    <p:extLst>
      <p:ext uri="{BB962C8B-B14F-4D97-AF65-F5344CB8AC3E}">
        <p14:creationId xmlns:p14="http://schemas.microsoft.com/office/powerpoint/2010/main" xmlns="" val="33224548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chor="ctr">
            <a:normAutofit/>
          </a:bodyPr>
          <a:lstStyle/>
          <a:p>
            <a:pPr algn="ctr"/>
            <a:r>
              <a:rPr lang="en-US" sz="3600" dirty="0" smtClean="0">
                <a:solidFill>
                  <a:srgbClr val="00B0F0"/>
                </a:solidFill>
              </a:rPr>
              <a:t>G. Hurricane Clips &amp; Straps</a:t>
            </a:r>
            <a:endParaRPr lang="en-US" sz="3600" dirty="0">
              <a:solidFill>
                <a:srgbClr val="00B0F0"/>
              </a:solidFill>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solidFill>
                  <a:srgbClr val="00B0F0"/>
                </a:solidFill>
              </a:rPr>
              <a:t>Hurricane Clips &amp; Straps</a:t>
            </a:r>
            <a:endParaRPr lang="en-US" sz="3200" dirty="0">
              <a:solidFill>
                <a:srgbClr val="00B0F0"/>
              </a:solidFill>
            </a:endParaRPr>
          </a:p>
        </p:txBody>
      </p:sp>
      <p:sp>
        <p:nvSpPr>
          <p:cNvPr id="3" name="Content Placeholder 2"/>
          <p:cNvSpPr>
            <a:spLocks noGrp="1"/>
          </p:cNvSpPr>
          <p:nvPr>
            <p:ph idx="1"/>
          </p:nvPr>
        </p:nvSpPr>
        <p:spPr>
          <a:xfrm>
            <a:off x="457200" y="1935480"/>
            <a:ext cx="8229600" cy="4160520"/>
          </a:xfrm>
        </p:spPr>
        <p:txBody>
          <a:bodyPr>
            <a:noAutofit/>
          </a:bodyPr>
          <a:lstStyle/>
          <a:p>
            <a:r>
              <a:rPr lang="en-US" dirty="0" smtClean="0"/>
              <a:t>As part of strengthening your home, where possible the roof framing needs to be connected to the wall below it.  This is typically accomplished with galvanized metal plates commonly referred to as “hurricane clips or straps.”</a:t>
            </a:r>
          </a:p>
          <a:p>
            <a:r>
              <a:rPr lang="en-US" dirty="0" smtClean="0"/>
              <a:t>Clips and straps are typically installed whenever the roof sheathing is removed or may be installed from the exterior by removing the soffit and connecting the roof framing to the wall below or accessing the space from inside the attic. </a:t>
            </a:r>
            <a:endParaRPr lang="en-US"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34</a:t>
            </a:fld>
            <a:endParaRPr lang="en-US" dirty="0"/>
          </a:p>
        </p:txBody>
      </p:sp>
    </p:spTree>
    <p:extLst>
      <p:ext uri="{BB962C8B-B14F-4D97-AF65-F5344CB8AC3E}">
        <p14:creationId xmlns:p14="http://schemas.microsoft.com/office/powerpoint/2010/main" xmlns="" val="8805145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295400"/>
          </a:xfrm>
        </p:spPr>
        <p:txBody>
          <a:bodyPr>
            <a:normAutofit fontScale="90000"/>
          </a:bodyPr>
          <a:lstStyle/>
          <a:p>
            <a:r>
              <a:rPr lang="en-US" sz="2800" dirty="0" smtClean="0">
                <a:solidFill>
                  <a:schemeClr val="tx1"/>
                </a:solidFill>
                <a:latin typeface="+mn-lt"/>
              </a:rPr>
              <a:t>Illustrations of hurricane clips and straps. Hurricane clips attach to one side only, while hurricane straps wrap over the framing member and attach on both sides.</a:t>
            </a:r>
            <a:endParaRPr lang="en-US" sz="2800" dirty="0">
              <a:solidFill>
                <a:schemeClr val="tx1"/>
              </a:solidFill>
              <a:latin typeface="+mn-lt"/>
            </a:endParaRPr>
          </a:p>
        </p:txBody>
      </p:sp>
      <p:pic>
        <p:nvPicPr>
          <p:cNvPr id="6146" name="Picture 2" descr="C:\Users\Desktop\Pictures\imagesCAN1U5FG.jpg"/>
          <p:cNvPicPr>
            <a:picLocks noGrp="1" noChangeAspect="1" noChangeArrowheads="1"/>
          </p:cNvPicPr>
          <p:nvPr>
            <p:ph idx="1"/>
          </p:nvPr>
        </p:nvPicPr>
        <p:blipFill>
          <a:blip r:embed="rId3" cstate="print"/>
          <a:srcRect/>
          <a:stretch>
            <a:fillRect/>
          </a:stretch>
        </p:blipFill>
        <p:spPr bwMode="auto">
          <a:xfrm>
            <a:off x="381000" y="2971800"/>
            <a:ext cx="3151910" cy="2667000"/>
          </a:xfrm>
          <a:prstGeom prst="rect">
            <a:avLst/>
          </a:prstGeom>
          <a:noFill/>
          <a:ln w="38100">
            <a:solidFill>
              <a:schemeClr val="accent1"/>
            </a:solidFill>
          </a:ln>
          <a:effectLst>
            <a:outerShdw blurRad="50800" dist="38100" dir="2700000" algn="tl" rotWithShape="0">
              <a:prstClr val="black">
                <a:alpha val="40000"/>
              </a:prstClr>
            </a:outerShdw>
          </a:effectLst>
        </p:spPr>
      </p:pic>
      <p:pic>
        <p:nvPicPr>
          <p:cNvPr id="5" name="Content Placeholder 3"/>
          <p:cNvPicPr>
            <a:picLocks/>
          </p:cNvPicPr>
          <p:nvPr/>
        </p:nvPicPr>
        <p:blipFill>
          <a:blip r:embed="rId4" cstate="print"/>
          <a:srcRect/>
          <a:stretch>
            <a:fillRect/>
          </a:stretch>
        </p:blipFill>
        <p:spPr>
          <a:xfrm>
            <a:off x="4267200" y="2133600"/>
            <a:ext cx="2865438" cy="1752600"/>
          </a:xfrm>
          <a:prstGeom prst="rect">
            <a:avLst/>
          </a:prstGeom>
          <a:ln w="38100">
            <a:solidFill>
              <a:schemeClr val="accent1"/>
            </a:solidFill>
          </a:ln>
          <a:effectLst>
            <a:outerShdw blurRad="50800" dist="38100" dir="2700000" algn="tl" rotWithShape="0">
              <a:prstClr val="black">
                <a:alpha val="40000"/>
              </a:prstClr>
            </a:outerShdw>
          </a:effectLst>
        </p:spPr>
      </p:pic>
      <p:pic>
        <p:nvPicPr>
          <p:cNvPr id="6" name="Content Placeholder 3"/>
          <p:cNvPicPr>
            <a:picLocks/>
          </p:cNvPicPr>
          <p:nvPr/>
        </p:nvPicPr>
        <p:blipFill>
          <a:blip r:embed="rId5" cstate="print"/>
          <a:srcRect/>
          <a:stretch>
            <a:fillRect/>
          </a:stretch>
        </p:blipFill>
        <p:spPr>
          <a:xfrm>
            <a:off x="4724400" y="4038600"/>
            <a:ext cx="2362200" cy="2590800"/>
          </a:xfrm>
          <a:prstGeom prst="rect">
            <a:avLst/>
          </a:prstGeom>
          <a:ln w="38100">
            <a:solidFill>
              <a:schemeClr val="accent1"/>
            </a:solidFill>
          </a:ln>
          <a:effectLst>
            <a:outerShdw blurRad="50800" dist="38100" dir="2700000" algn="tl" rotWithShape="0">
              <a:prstClr val="black">
                <a:alpha val="40000"/>
              </a:prstClr>
            </a:outerShdw>
          </a:effectLst>
        </p:spPr>
      </p:pic>
      <p:sp>
        <p:nvSpPr>
          <p:cNvPr id="7" name="TextBox 6"/>
          <p:cNvSpPr txBox="1"/>
          <p:nvPr/>
        </p:nvSpPr>
        <p:spPr>
          <a:xfrm flipH="1">
            <a:off x="380999" y="2209800"/>
            <a:ext cx="3200399" cy="461665"/>
          </a:xfrm>
          <a:prstGeom prst="rect">
            <a:avLst/>
          </a:prstGeom>
          <a:noFill/>
        </p:spPr>
        <p:txBody>
          <a:bodyPr wrap="square" rtlCol="0">
            <a:spAutoFit/>
          </a:bodyPr>
          <a:lstStyle/>
          <a:p>
            <a:pPr algn="ctr"/>
            <a:r>
              <a:rPr lang="en-US" sz="2400" dirty="0" smtClean="0">
                <a:solidFill>
                  <a:schemeClr val="accent1">
                    <a:lumMod val="75000"/>
                  </a:schemeClr>
                </a:solidFill>
              </a:rPr>
              <a:t>Hurricane Clip</a:t>
            </a:r>
            <a:endParaRPr lang="en-US" sz="2400" dirty="0">
              <a:solidFill>
                <a:schemeClr val="accent1">
                  <a:lumMod val="75000"/>
                </a:schemeClr>
              </a:solidFill>
            </a:endParaRPr>
          </a:p>
        </p:txBody>
      </p:sp>
      <p:sp>
        <p:nvSpPr>
          <p:cNvPr id="8" name="TextBox 7"/>
          <p:cNvSpPr txBox="1"/>
          <p:nvPr/>
        </p:nvSpPr>
        <p:spPr>
          <a:xfrm>
            <a:off x="7696200" y="2209800"/>
            <a:ext cx="457200" cy="4267200"/>
          </a:xfrm>
          <a:prstGeom prst="rect">
            <a:avLst/>
          </a:prstGeom>
          <a:noFill/>
        </p:spPr>
        <p:txBody>
          <a:bodyPr wrap="square" rtlCol="0" anchor="ctr" anchorCtr="0">
            <a:noAutofit/>
          </a:bodyPr>
          <a:lstStyle/>
          <a:p>
            <a:r>
              <a:rPr lang="en-US" sz="2400" dirty="0" smtClean="0">
                <a:solidFill>
                  <a:schemeClr val="accent1">
                    <a:lumMod val="75000"/>
                  </a:schemeClr>
                </a:solidFill>
              </a:rPr>
              <a:t>S</a:t>
            </a:r>
          </a:p>
          <a:p>
            <a:r>
              <a:rPr lang="en-US" sz="2400" dirty="0" smtClean="0">
                <a:solidFill>
                  <a:schemeClr val="accent1">
                    <a:lumMod val="75000"/>
                  </a:schemeClr>
                </a:solidFill>
              </a:rPr>
              <a:t>T</a:t>
            </a:r>
          </a:p>
          <a:p>
            <a:r>
              <a:rPr lang="en-US" sz="2400" dirty="0" smtClean="0">
                <a:solidFill>
                  <a:schemeClr val="accent1">
                    <a:lumMod val="75000"/>
                  </a:schemeClr>
                </a:solidFill>
              </a:rPr>
              <a:t>R</a:t>
            </a:r>
          </a:p>
          <a:p>
            <a:r>
              <a:rPr lang="en-US" sz="2400" dirty="0" smtClean="0">
                <a:solidFill>
                  <a:schemeClr val="accent1">
                    <a:lumMod val="75000"/>
                  </a:schemeClr>
                </a:solidFill>
              </a:rPr>
              <a:t>A</a:t>
            </a:r>
          </a:p>
          <a:p>
            <a:r>
              <a:rPr lang="en-US" sz="2400" dirty="0" smtClean="0">
                <a:solidFill>
                  <a:schemeClr val="accent1">
                    <a:lumMod val="75000"/>
                  </a:schemeClr>
                </a:solidFill>
              </a:rPr>
              <a:t>P</a:t>
            </a:r>
          </a:p>
          <a:p>
            <a:r>
              <a:rPr lang="en-US" sz="2400" dirty="0" smtClean="0">
                <a:solidFill>
                  <a:schemeClr val="accent1">
                    <a:lumMod val="75000"/>
                  </a:schemeClr>
                </a:solidFill>
              </a:rPr>
              <a:t>S</a:t>
            </a:r>
          </a:p>
          <a:p>
            <a:endParaRPr lang="en-US" dirty="0"/>
          </a:p>
        </p:txBody>
      </p:sp>
      <p:sp>
        <p:nvSpPr>
          <p:cNvPr id="9" name="Slide Number Placeholder 8"/>
          <p:cNvSpPr>
            <a:spLocks noGrp="1"/>
          </p:cNvSpPr>
          <p:nvPr>
            <p:ph type="sldNum" sz="quarter" idx="12"/>
          </p:nvPr>
        </p:nvSpPr>
        <p:spPr/>
        <p:txBody>
          <a:bodyPr/>
          <a:lstStyle/>
          <a:p>
            <a:fld id="{02968404-3B41-4FE5-BB0F-BE1823FC4EFF}" type="slidenum">
              <a:rPr lang="en-US" smtClean="0"/>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chor="ctr">
            <a:normAutofit/>
          </a:bodyPr>
          <a:lstStyle/>
          <a:p>
            <a:pPr algn="ctr"/>
            <a:r>
              <a:rPr lang="en-US" sz="3600" dirty="0" smtClean="0">
                <a:solidFill>
                  <a:srgbClr val="00B0F0"/>
                </a:solidFill>
                <a:latin typeface="+mn-lt"/>
              </a:rPr>
              <a:t>H. Securing Opening Protection</a:t>
            </a:r>
            <a:endParaRPr lang="en-US" sz="3600" dirty="0">
              <a:solidFill>
                <a:srgbClr val="00B0F0"/>
              </a:solidFill>
              <a:latin typeface="+mn-lt"/>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normAutofit/>
          </a:bodyPr>
          <a:lstStyle/>
          <a:p>
            <a:pPr algn="ctr"/>
            <a:r>
              <a:rPr lang="en-US" sz="3200" dirty="0" smtClean="0">
                <a:solidFill>
                  <a:srgbClr val="00B0F0"/>
                </a:solidFill>
                <a:latin typeface="+mn-lt"/>
              </a:rPr>
              <a:t>Securing Opening Protection</a:t>
            </a:r>
            <a:endParaRPr lang="en-US" sz="3200" dirty="0">
              <a:solidFill>
                <a:srgbClr val="00B0F0"/>
              </a:solidFill>
              <a:latin typeface="+mn-lt"/>
            </a:endParaRPr>
          </a:p>
        </p:txBody>
      </p:sp>
      <p:sp>
        <p:nvSpPr>
          <p:cNvPr id="3" name="Content Placeholder 2"/>
          <p:cNvSpPr>
            <a:spLocks noGrp="1"/>
          </p:cNvSpPr>
          <p:nvPr>
            <p:ph idx="1"/>
          </p:nvPr>
        </p:nvSpPr>
        <p:spPr>
          <a:xfrm>
            <a:off x="457200" y="1219200"/>
            <a:ext cx="8229600" cy="5105400"/>
          </a:xfrm>
        </p:spPr>
        <p:txBody>
          <a:bodyPr>
            <a:normAutofit lnSpcReduction="10000"/>
          </a:bodyPr>
          <a:lstStyle/>
          <a:p>
            <a:r>
              <a:rPr lang="en-US" dirty="0" smtClean="0"/>
              <a:t>One easy method for mitigating your home against storm damage is to secure your window and door openings.</a:t>
            </a:r>
          </a:p>
          <a:p>
            <a:r>
              <a:rPr lang="en-US" dirty="0" smtClean="0"/>
              <a:t>Exterior doors, garage doors and windows should all be inspected for broken or damaged brackets, hinges and handles.</a:t>
            </a:r>
          </a:p>
          <a:p>
            <a:r>
              <a:rPr lang="en-US" dirty="0" smtClean="0"/>
              <a:t>To reduce potential water intrusion, caulk and weather-strip all doors and windows.</a:t>
            </a:r>
          </a:p>
          <a:p>
            <a:r>
              <a:rPr lang="en-US" dirty="0" smtClean="0"/>
              <a:t>Protection of garage doors may be enhanced by installing a bracing kit to provide vertical and horizontal strength against high winds.</a:t>
            </a:r>
          </a:p>
          <a:p>
            <a:r>
              <a:rPr lang="en-US" dirty="0" smtClean="0"/>
              <a:t>Garage door rollers should also be checked.</a:t>
            </a:r>
          </a:p>
          <a:p>
            <a:pPr>
              <a:buNone/>
            </a:pPr>
            <a:endParaRPr lang="en-US"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37</a:t>
            </a:fld>
            <a:endParaRPr lang="en-US" dirty="0"/>
          </a:p>
        </p:txBody>
      </p:sp>
    </p:spTree>
    <p:extLst>
      <p:ext uri="{BB962C8B-B14F-4D97-AF65-F5344CB8AC3E}">
        <p14:creationId xmlns:p14="http://schemas.microsoft.com/office/powerpoint/2010/main" xmlns="" val="41626160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609600"/>
          </a:xfrm>
        </p:spPr>
        <p:txBody>
          <a:bodyPr anchor="t" anchorCtr="0">
            <a:normAutofit/>
          </a:bodyPr>
          <a:lstStyle/>
          <a:p>
            <a:pPr algn="ctr"/>
            <a:r>
              <a:rPr lang="en-US" sz="3200" dirty="0" smtClean="0"/>
              <a:t>Securing </a:t>
            </a:r>
            <a:r>
              <a:rPr lang="en-US" sz="3200" dirty="0"/>
              <a:t>Opening Protection</a:t>
            </a:r>
          </a:p>
        </p:txBody>
      </p:sp>
      <p:pic>
        <p:nvPicPr>
          <p:cNvPr id="4" name="Windows &amp; Doors 2008.wmv">
            <a:hlinkClick r:id="" action="ppaction://media"/>
          </p:cNvPr>
          <p:cNvPicPr>
            <a:picLocks noGrp="1" noChangeAspect="1"/>
          </p:cNvPicPr>
          <p:nvPr>
            <p:ph idx="1"/>
            <a:videoFile r:link="rId1"/>
            <p:extLst>
              <p:ext uri="{DAA4B4D4-6D71-4841-9C94-3DE7FCFB9230}">
                <p14:media xmlns:p14="http://schemas.microsoft.com/office/powerpoint/2010/main" xmlns="" r:embed="rId4">
                  <p14:trim end="16905.5664"/>
                </p14:media>
              </p:ext>
            </p:extLst>
          </p:nvPr>
        </p:nvPicPr>
        <p:blipFill>
          <a:blip r:embed="rId5" cstate="print"/>
          <a:stretch>
            <a:fillRect/>
          </a:stretch>
        </p:blipFill>
        <p:spPr>
          <a:xfrm>
            <a:off x="1295400" y="1371600"/>
            <a:ext cx="7011034" cy="5257800"/>
          </a:xfrm>
          <a:ln w="63500">
            <a:solidFill>
              <a:schemeClr val="tx1"/>
            </a:solidFill>
          </a:ln>
          <a:effectLst>
            <a:glow rad="228600">
              <a:schemeClr val="accent2">
                <a:satMod val="175000"/>
                <a:alpha val="40000"/>
              </a:schemeClr>
            </a:glow>
          </a:effectLst>
        </p:spPr>
      </p:pic>
      <p:sp>
        <p:nvSpPr>
          <p:cNvPr id="5" name="Slide Number Placeholder 4"/>
          <p:cNvSpPr>
            <a:spLocks noGrp="1"/>
          </p:cNvSpPr>
          <p:nvPr>
            <p:ph type="sldNum" sz="quarter" idx="12"/>
          </p:nvPr>
        </p:nvSpPr>
        <p:spPr/>
        <p:txBody>
          <a:bodyPr/>
          <a:lstStyle/>
          <a:p>
            <a:fld id="{02968404-3B41-4FE5-BB0F-BE1823FC4EFF}" type="slidenum">
              <a:rPr lang="en-US" smtClean="0"/>
              <a:pPr/>
              <a:t>38</a:t>
            </a:fld>
            <a:endParaRPr lang="en-US" dirty="0"/>
          </a:p>
        </p:txBody>
      </p:sp>
    </p:spTree>
    <p:extLst>
      <p:ext uri="{BB962C8B-B14F-4D97-AF65-F5344CB8AC3E}">
        <p14:creationId xmlns:p14="http://schemas.microsoft.com/office/powerpoint/2010/main" xmlns="" val="284759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8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Next" delay="0">
                      <p:tgtEl>
                        <p:sldTgt/>
                      </p:tgtEl>
                    </p:cond>
                  </p:end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533400"/>
            <a:ext cx="8229600" cy="1600200"/>
          </a:xfrm>
        </p:spPr>
        <p:txBody>
          <a:bodyPr>
            <a:normAutofit/>
          </a:bodyPr>
          <a:lstStyle/>
          <a:p>
            <a:r>
              <a:rPr lang="en-US" sz="2800" dirty="0" smtClean="0">
                <a:latin typeface="Georgia" pitchFamily="18" charset="0"/>
              </a:rPr>
              <a:t>When a garage door fails, it provides not only an entry point for water, but also allows for the wind to get under the roof and lift it off the structure. </a:t>
            </a:r>
          </a:p>
        </p:txBody>
      </p:sp>
      <p:pic>
        <p:nvPicPr>
          <p:cNvPr id="6147" name="Content Placeholder 3"/>
          <p:cNvPicPr>
            <a:picLocks noGrp="1" noChangeAspect="1"/>
          </p:cNvPicPr>
          <p:nvPr>
            <p:ph idx="1"/>
          </p:nvPr>
        </p:nvPicPr>
        <p:blipFill>
          <a:blip r:embed="rId3" cstate="print"/>
          <a:srcRect/>
          <a:stretch>
            <a:fillRect/>
          </a:stretch>
        </p:blipFill>
        <p:spPr>
          <a:xfrm>
            <a:off x="1219200" y="2362200"/>
            <a:ext cx="6553200" cy="3962400"/>
          </a:xfrm>
          <a:ln w="38100">
            <a:solidFill>
              <a:schemeClr val="accent2"/>
            </a:solidFill>
          </a:ln>
        </p:spPr>
      </p:pic>
      <p:sp>
        <p:nvSpPr>
          <p:cNvPr id="4" name="Slide Number Placeholder 3"/>
          <p:cNvSpPr>
            <a:spLocks noGrp="1"/>
          </p:cNvSpPr>
          <p:nvPr>
            <p:ph type="sldNum" sz="quarter" idx="12"/>
          </p:nvPr>
        </p:nvSpPr>
        <p:spPr/>
        <p:txBody>
          <a:bodyPr/>
          <a:lstStyle/>
          <a:p>
            <a:fld id="{02968404-3B41-4FE5-BB0F-BE1823FC4EFF}" type="slidenum">
              <a:rPr lang="en-US" smtClean="0"/>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371600"/>
          </a:xfrm>
        </p:spPr>
        <p:txBody>
          <a:bodyPr anchor="ctr">
            <a:normAutofit/>
          </a:bodyPr>
          <a:lstStyle/>
          <a:p>
            <a:pPr algn="ctr"/>
            <a:r>
              <a:rPr lang="en-US" sz="3200" dirty="0" smtClean="0">
                <a:solidFill>
                  <a:srgbClr val="00B0F0"/>
                </a:solidFill>
                <a:latin typeface="Georgia" pitchFamily="18" charset="0"/>
              </a:rPr>
              <a:t>“Do-It-Yourself “ Mitigation Techniques</a:t>
            </a:r>
            <a:endParaRPr lang="en-US" sz="2800" dirty="0">
              <a:solidFill>
                <a:srgbClr val="00B0F0"/>
              </a:solidFill>
              <a:latin typeface="Georgia" pitchFamily="18" charset="0"/>
            </a:endParaRPr>
          </a:p>
        </p:txBody>
      </p:sp>
      <p:sp>
        <p:nvSpPr>
          <p:cNvPr id="3" name="Content Placeholder 2"/>
          <p:cNvSpPr>
            <a:spLocks noGrp="1"/>
          </p:cNvSpPr>
          <p:nvPr>
            <p:ph idx="1"/>
          </p:nvPr>
        </p:nvSpPr>
        <p:spPr/>
        <p:txBody>
          <a:bodyPr>
            <a:normAutofit lnSpcReduction="10000"/>
          </a:bodyPr>
          <a:lstStyle/>
          <a:p>
            <a:r>
              <a:rPr lang="en-US" sz="2800" dirty="0" smtClean="0">
                <a:latin typeface="Georgia" pitchFamily="18" charset="0"/>
              </a:rPr>
              <a:t>The proper installation of temporary emergency plywood shutters can help protect your home from wind and water damage.</a:t>
            </a:r>
          </a:p>
          <a:p>
            <a:r>
              <a:rPr lang="en-US" sz="2800" dirty="0" smtClean="0">
                <a:latin typeface="Georgia" pitchFamily="18" charset="0"/>
              </a:rPr>
              <a:t>First, determine your home’s wall construction—masonry, stucco, wood, brick—so that you purchase the proper fasteners and hardware.</a:t>
            </a:r>
          </a:p>
          <a:p>
            <a:r>
              <a:rPr lang="en-US" sz="2800" dirty="0" smtClean="0">
                <a:latin typeface="Georgia" pitchFamily="18" charset="0"/>
              </a:rPr>
              <a:t>Next, count and measure all the openings in your home including windows, doors with glass such as French doors and sliding glass doors, and skylights. </a:t>
            </a:r>
          </a:p>
          <a:p>
            <a:pPr>
              <a:buNone/>
            </a:pPr>
            <a:endParaRPr lang="en-US"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4</a:t>
            </a:fld>
            <a:endParaRPr lang="en-US" dirty="0"/>
          </a:p>
        </p:txBody>
      </p:sp>
    </p:spTree>
    <p:extLst>
      <p:ext uri="{BB962C8B-B14F-4D97-AF65-F5344CB8AC3E}">
        <p14:creationId xmlns:p14="http://schemas.microsoft.com/office/powerpoint/2010/main" xmlns="" val="8780908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3"/>
          <p:cNvPicPr>
            <a:picLocks noGrp="1" noChangeAspect="1"/>
          </p:cNvPicPr>
          <p:nvPr>
            <p:ph idx="1"/>
          </p:nvPr>
        </p:nvPicPr>
        <p:blipFill>
          <a:blip r:embed="rId3" cstate="print"/>
          <a:srcRect/>
          <a:stretch>
            <a:fillRect/>
          </a:stretch>
        </p:blipFill>
        <p:spPr>
          <a:xfrm>
            <a:off x="1371600" y="1752600"/>
            <a:ext cx="6400800" cy="4456113"/>
          </a:xfrm>
          <a:ln w="38100">
            <a:solidFill>
              <a:srgbClr val="00B0F0"/>
            </a:solidFill>
          </a:ln>
        </p:spPr>
      </p:pic>
      <p:sp>
        <p:nvSpPr>
          <p:cNvPr id="7171" name="Title 4"/>
          <p:cNvSpPr>
            <a:spLocks noGrp="1"/>
          </p:cNvSpPr>
          <p:nvPr>
            <p:ph type="title"/>
          </p:nvPr>
        </p:nvSpPr>
        <p:spPr>
          <a:xfrm>
            <a:off x="0" y="528191"/>
            <a:ext cx="9144000" cy="538609"/>
          </a:xfrm>
        </p:spPr>
        <p:txBody>
          <a:bodyPr wrap="square">
            <a:spAutoFit/>
          </a:bodyPr>
          <a:lstStyle/>
          <a:p>
            <a:pPr algn="ctr"/>
            <a:r>
              <a:rPr lang="en-US" sz="3200" dirty="0" smtClean="0"/>
              <a:t>Garage Door Bracing Components</a:t>
            </a:r>
          </a:p>
        </p:txBody>
      </p:sp>
      <p:sp>
        <p:nvSpPr>
          <p:cNvPr id="7172" name="TextBox 6"/>
          <p:cNvSpPr txBox="1">
            <a:spLocks noChangeArrowheads="1"/>
          </p:cNvSpPr>
          <p:nvPr/>
        </p:nvSpPr>
        <p:spPr bwMode="auto">
          <a:xfrm>
            <a:off x="3505200" y="1219200"/>
            <a:ext cx="2590800" cy="369332"/>
          </a:xfrm>
          <a:prstGeom prst="rect">
            <a:avLst/>
          </a:prstGeom>
          <a:noFill/>
          <a:ln w="31750">
            <a:solidFill>
              <a:schemeClr val="tx1"/>
            </a:solidFill>
            <a:miter lim="800000"/>
            <a:headEnd/>
            <a:tailEnd/>
          </a:ln>
        </p:spPr>
        <p:txBody>
          <a:bodyPr wrap="square">
            <a:spAutoFit/>
          </a:bodyPr>
          <a:lstStyle/>
          <a:p>
            <a:r>
              <a:rPr lang="en-US" dirty="0"/>
              <a:t>Added Vertical Brace</a:t>
            </a:r>
          </a:p>
        </p:txBody>
      </p:sp>
      <p:cxnSp>
        <p:nvCxnSpPr>
          <p:cNvPr id="8" name="Straight Arrow Connector 7"/>
          <p:cNvCxnSpPr/>
          <p:nvPr/>
        </p:nvCxnSpPr>
        <p:spPr>
          <a:xfrm rot="5400000">
            <a:off x="4436784" y="1887816"/>
            <a:ext cx="741917" cy="1666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3927990" y="1482210"/>
            <a:ext cx="741917" cy="113029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75" name="TextBox 19"/>
          <p:cNvSpPr txBox="1">
            <a:spLocks noChangeArrowheads="1"/>
          </p:cNvSpPr>
          <p:nvPr/>
        </p:nvSpPr>
        <p:spPr bwMode="auto">
          <a:xfrm>
            <a:off x="3330574" y="6400800"/>
            <a:ext cx="2765425" cy="369888"/>
          </a:xfrm>
          <a:prstGeom prst="rect">
            <a:avLst/>
          </a:prstGeom>
          <a:noFill/>
          <a:ln w="31750">
            <a:solidFill>
              <a:schemeClr val="tx1"/>
            </a:solidFill>
            <a:miter lim="800000"/>
            <a:headEnd/>
            <a:tailEnd/>
          </a:ln>
        </p:spPr>
        <p:txBody>
          <a:bodyPr wrap="square">
            <a:spAutoFit/>
          </a:bodyPr>
          <a:lstStyle/>
          <a:p>
            <a:r>
              <a:rPr lang="en-US" dirty="0"/>
              <a:t>Added Horizontal Braces</a:t>
            </a:r>
          </a:p>
        </p:txBody>
      </p:sp>
      <p:cxnSp>
        <p:nvCxnSpPr>
          <p:cNvPr id="21" name="Straight Arrow Connector 20"/>
          <p:cNvCxnSpPr/>
          <p:nvPr/>
        </p:nvCxnSpPr>
        <p:spPr>
          <a:xfrm flipH="1" flipV="1">
            <a:off x="2971800" y="3073400"/>
            <a:ext cx="358775" cy="3327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830888" y="3886200"/>
            <a:ext cx="277812" cy="2514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340100" y="4902200"/>
            <a:ext cx="165100" cy="14986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257800" y="5943600"/>
            <a:ext cx="555625"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2"/>
          </p:nvPr>
        </p:nvSpPr>
        <p:spPr/>
        <p:txBody>
          <a:bodyPr/>
          <a:lstStyle/>
          <a:p>
            <a:fld id="{02968404-3B41-4FE5-BB0F-BE1823FC4EFF}" type="slidenum">
              <a:rPr lang="en-US" smtClean="0"/>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4" y="0"/>
            <a:ext cx="9128185" cy="6858000"/>
          </a:xfrm>
        </p:spPr>
        <p:txBody>
          <a:bodyPr anchor="ctr">
            <a:normAutofit/>
          </a:bodyPr>
          <a:lstStyle/>
          <a:p>
            <a:pPr algn="ctr"/>
            <a:r>
              <a:rPr lang="en-US" sz="3600" dirty="0" smtClean="0">
                <a:solidFill>
                  <a:srgbClr val="00B0F0"/>
                </a:solidFill>
              </a:rPr>
              <a:t>   I. Storm Preparation &amp; Landscaping Tips</a:t>
            </a:r>
            <a:br>
              <a:rPr lang="en-US" sz="3600" dirty="0" smtClean="0">
                <a:solidFill>
                  <a:srgbClr val="00B0F0"/>
                </a:solidFill>
              </a:rPr>
            </a:br>
            <a:r>
              <a:rPr lang="en-US" sz="3600" dirty="0" smtClean="0">
                <a:solidFill>
                  <a:srgbClr val="00B0F0"/>
                </a:solidFill>
              </a:rPr>
              <a:t>to Mitigate Damage</a:t>
            </a:r>
            <a:endParaRPr lang="en-US" sz="3600" dirty="0">
              <a:solidFill>
                <a:srgbClr val="00B0F0"/>
              </a:solidFill>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solidFill>
                  <a:srgbClr val="00B0F0"/>
                </a:solidFill>
              </a:rPr>
              <a:t>Storm Preparation &amp; Landscaping Tips to Mitigate Damage</a:t>
            </a:r>
            <a:endParaRPr lang="en-US" sz="2800" dirty="0">
              <a:solidFill>
                <a:srgbClr val="00B0F0"/>
              </a:solidFill>
            </a:endParaRPr>
          </a:p>
        </p:txBody>
      </p:sp>
      <p:sp>
        <p:nvSpPr>
          <p:cNvPr id="3" name="Content Placeholder 2"/>
          <p:cNvSpPr>
            <a:spLocks noGrp="1"/>
          </p:cNvSpPr>
          <p:nvPr>
            <p:ph idx="1"/>
          </p:nvPr>
        </p:nvSpPr>
        <p:spPr/>
        <p:txBody>
          <a:bodyPr/>
          <a:lstStyle/>
          <a:p>
            <a:r>
              <a:rPr lang="en-US" dirty="0" smtClean="0"/>
              <a:t>Remove any outdoor items that may become wind-borne debris: children’s toys, pool and patio furniture, planters, lawn equipment, etc.</a:t>
            </a:r>
          </a:p>
          <a:p>
            <a:r>
              <a:rPr lang="en-US" dirty="0" smtClean="0"/>
              <a:t>Trim tree limbs and branches that extend over your home’s roof and trim and anchor foliage.</a:t>
            </a:r>
          </a:p>
          <a:p>
            <a:r>
              <a:rPr lang="en-US" dirty="0" smtClean="0"/>
              <a:t>Replace gravel that could become wind-borne debris with landscaping mulch.</a:t>
            </a:r>
          </a:p>
          <a:p>
            <a:r>
              <a:rPr lang="en-US" dirty="0" smtClean="0"/>
              <a:t>Clean gutters to prevent water damage and ensure gutters are secure to the house.</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42</a:t>
            </a:fld>
            <a:endParaRPr lang="en-US" dirty="0"/>
          </a:p>
        </p:txBody>
      </p:sp>
    </p:spTree>
    <p:extLst>
      <p:ext uri="{BB962C8B-B14F-4D97-AF65-F5344CB8AC3E}">
        <p14:creationId xmlns:p14="http://schemas.microsoft.com/office/powerpoint/2010/main" xmlns="" val="42792407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638800"/>
          </a:xfrm>
        </p:spPr>
        <p:txBody>
          <a:bodyPr>
            <a:normAutofit/>
          </a:bodyPr>
          <a:lstStyle/>
          <a:p>
            <a:r>
              <a:rPr lang="en-US" dirty="0" smtClean="0"/>
              <a:t>If you have a swimming pool, do not empty your pool before the storm. Keeping sufficient water levels in your pool provides the important weight to hold the sides and bottom in place.  </a:t>
            </a:r>
          </a:p>
          <a:p>
            <a:r>
              <a:rPr lang="en-US" dirty="0" smtClean="0"/>
              <a:t>To prevent water damage to surrounding structures, you may reduce the pool’s water level by 1-2 feet.</a:t>
            </a:r>
          </a:p>
          <a:p>
            <a:r>
              <a:rPr lang="en-US" dirty="0" smtClean="0"/>
              <a:t>You should super chlorinate your pool prior to the storm.</a:t>
            </a:r>
          </a:p>
          <a:p>
            <a:r>
              <a:rPr lang="en-US" dirty="0" smtClean="0"/>
              <a:t>Turn off all electrical pool equipment.  All exposed electrical equipment such as pump motors should be tightly covered with plastic wrap. </a:t>
            </a:r>
          </a:p>
          <a:p>
            <a:r>
              <a:rPr lang="en-US" dirty="0" smtClean="0"/>
              <a:t>Remove all loose items—pool furniture, toys, pool equipment. </a:t>
            </a:r>
            <a:endParaRPr lang="en-US"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486400"/>
          </a:xfrm>
        </p:spPr>
        <p:txBody>
          <a:bodyPr>
            <a:normAutofit/>
          </a:bodyPr>
          <a:lstStyle/>
          <a:p>
            <a:r>
              <a:rPr lang="en-US" dirty="0" smtClean="0"/>
              <a:t>A key ingredient for storm preparation is to create a storm kit that includes a three-day supply of food for your family and adequate pet supplies.</a:t>
            </a:r>
          </a:p>
          <a:p>
            <a:r>
              <a:rPr lang="en-US" dirty="0" smtClean="0"/>
              <a:t>The storm kit should also include a battery-powered radio, flashlight, extra batteries, car charger for your cell phone and a manual can opener.</a:t>
            </a:r>
          </a:p>
          <a:p>
            <a:r>
              <a:rPr lang="en-US" dirty="0" smtClean="0"/>
              <a:t>Be sure to include cash and important documents in your storm kit, such as insurance papers, birth certificates, passports, and important phone numbers.</a:t>
            </a:r>
          </a:p>
          <a:p>
            <a:r>
              <a:rPr lang="en-US" dirty="0" smtClean="0"/>
              <a:t>Have a family disaster plan—know your evacuation route and locations of local shelters. </a:t>
            </a:r>
            <a:endParaRPr lang="en-US"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chor="ctr">
            <a:normAutofit/>
          </a:bodyPr>
          <a:lstStyle/>
          <a:p>
            <a:pPr algn="ctr"/>
            <a:r>
              <a:rPr lang="en-US" sz="3600" dirty="0" smtClean="0">
                <a:solidFill>
                  <a:srgbClr val="00B0F0"/>
                </a:solidFill>
                <a:latin typeface="+mn-lt"/>
              </a:rPr>
              <a:t>Wind Mitigation Measures A Contractor  May Perform for the Homeowner</a:t>
            </a:r>
            <a:r>
              <a:rPr lang="en-US" sz="4400" dirty="0" smtClean="0">
                <a:solidFill>
                  <a:srgbClr val="00B0F0"/>
                </a:solidFill>
                <a:latin typeface="+mn-lt"/>
              </a:rPr>
              <a:t/>
            </a:r>
            <a:br>
              <a:rPr lang="en-US" sz="4400" dirty="0" smtClean="0">
                <a:solidFill>
                  <a:srgbClr val="00B0F0"/>
                </a:solidFill>
                <a:latin typeface="+mn-lt"/>
              </a:rPr>
            </a:br>
            <a:r>
              <a:rPr lang="en-US" sz="4400" dirty="0" smtClean="0">
                <a:solidFill>
                  <a:srgbClr val="00B0F0"/>
                </a:solidFill>
                <a:latin typeface="+mn-lt"/>
              </a:rPr>
              <a:t/>
            </a:r>
            <a:br>
              <a:rPr lang="en-US" sz="4400" dirty="0" smtClean="0">
                <a:solidFill>
                  <a:srgbClr val="00B0F0"/>
                </a:solidFill>
                <a:latin typeface="+mn-lt"/>
              </a:rPr>
            </a:br>
            <a:endParaRPr lang="en-US" sz="4400" dirty="0">
              <a:solidFill>
                <a:srgbClr val="00B0F0"/>
              </a:solidFill>
              <a:latin typeface="+mn-lt"/>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45</a:t>
            </a:fld>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96000"/>
          </a:xfrm>
        </p:spPr>
        <p:txBody>
          <a:bodyPr anchor="ctr" anchorCtr="0">
            <a:normAutofit/>
          </a:bodyPr>
          <a:lstStyle/>
          <a:p>
            <a:pPr algn="ctr">
              <a:buNone/>
            </a:pPr>
            <a:r>
              <a:rPr lang="en-US" sz="3600" dirty="0" smtClean="0">
                <a:solidFill>
                  <a:srgbClr val="00B0F0"/>
                </a:solidFill>
              </a:rPr>
              <a:t>A. Opening Protection Devices</a:t>
            </a:r>
            <a:endParaRPr lang="en-US" sz="3600" dirty="0">
              <a:solidFill>
                <a:srgbClr val="00B0F0"/>
              </a:solidFill>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a:bodyPr>
          <a:lstStyle/>
          <a:p>
            <a:pPr algn="ctr"/>
            <a:r>
              <a:rPr lang="en-US" sz="3200" dirty="0" smtClean="0">
                <a:solidFill>
                  <a:srgbClr val="00B0F0"/>
                </a:solidFill>
                <a:latin typeface="+mn-lt"/>
              </a:rPr>
              <a:t>A. Opening Protection Devices</a:t>
            </a:r>
            <a:endParaRPr lang="en-US" sz="3200" dirty="0">
              <a:solidFill>
                <a:srgbClr val="00B0F0"/>
              </a:solidFill>
              <a:latin typeface="+mn-lt"/>
            </a:endParaRPr>
          </a:p>
        </p:txBody>
      </p:sp>
      <p:sp>
        <p:nvSpPr>
          <p:cNvPr id="3" name="Content Placeholder 2"/>
          <p:cNvSpPr>
            <a:spLocks noGrp="1"/>
          </p:cNvSpPr>
          <p:nvPr>
            <p:ph idx="1"/>
          </p:nvPr>
        </p:nvSpPr>
        <p:spPr>
          <a:xfrm>
            <a:off x="457200" y="1524000"/>
            <a:ext cx="8229600" cy="4800600"/>
          </a:xfrm>
        </p:spPr>
        <p:txBody>
          <a:bodyPr>
            <a:normAutofit/>
          </a:bodyPr>
          <a:lstStyle/>
          <a:p>
            <a:r>
              <a:rPr lang="en-US" sz="2800" dirty="0" smtClean="0"/>
              <a:t>Protecting your home’s openings is critical in order to prevent water and wind damage from severe storms.</a:t>
            </a:r>
          </a:p>
          <a:p>
            <a:r>
              <a:rPr lang="en-US" sz="2800" dirty="0" smtClean="0"/>
              <a:t>A registered, licensed contractor can assist with correct installation of impact-resistant products to safeguard your home’s windows, exterior doors, skylights and garage doors.</a:t>
            </a:r>
          </a:p>
          <a:p>
            <a:r>
              <a:rPr lang="en-US" sz="2800" dirty="0" smtClean="0"/>
              <a:t>Impact-resistant products are manufactured to meet wind-resistant measures and design pressure ratings. </a:t>
            </a:r>
            <a:endParaRPr lang="en-US" sz="2800"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47</a:t>
            </a:fld>
            <a:endParaRPr lang="en-US" dirty="0"/>
          </a:p>
        </p:txBody>
      </p:sp>
    </p:spTree>
    <p:extLst>
      <p:ext uri="{BB962C8B-B14F-4D97-AF65-F5344CB8AC3E}">
        <p14:creationId xmlns:p14="http://schemas.microsoft.com/office/powerpoint/2010/main" xmlns="" val="36282696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562600"/>
          </a:xfrm>
        </p:spPr>
        <p:txBody>
          <a:bodyPr/>
          <a:lstStyle/>
          <a:p>
            <a:r>
              <a:rPr lang="en-US" sz="2800" dirty="0" smtClean="0"/>
              <a:t>Your contractor will help you select opening protective devices that adhere to the wind-speed, wind pressure cyclic testing and design pressure requirements for your location consistent with the Florida Building Code and Florida Product Approval system.</a:t>
            </a:r>
          </a:p>
          <a:p>
            <a:r>
              <a:rPr lang="en-US" sz="2800" dirty="0" smtClean="0"/>
              <a:t>In order to qualify for mitigation property insurance discounts, your insurance company may require documentation indicating compliance with the Florida product approval system.</a:t>
            </a:r>
          </a:p>
          <a:p>
            <a:pPr>
              <a:buNone/>
            </a:pPr>
            <a:endParaRPr lang="en-US"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48</a:t>
            </a:fld>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3" cstate="print"/>
          <a:srcRect/>
          <a:stretch>
            <a:fillRect/>
          </a:stretch>
        </p:blipFill>
        <p:spPr bwMode="auto">
          <a:xfrm>
            <a:off x="5257800" y="2743200"/>
            <a:ext cx="3736900" cy="3505199"/>
          </a:xfrm>
          <a:prstGeom prst="rect">
            <a:avLst/>
          </a:prstGeom>
          <a:noFill/>
          <a:ln w="34925">
            <a:solidFill>
              <a:srgbClr val="0070C0"/>
            </a:solidFill>
            <a:miter lim="800000"/>
            <a:headEnd/>
            <a:tailEnd/>
          </a:ln>
          <a:effectLst>
            <a:outerShdw blurRad="50800" dist="38100" dir="2700000" algn="tl" rotWithShape="0">
              <a:prstClr val="black">
                <a:alpha val="40000"/>
              </a:prstClr>
            </a:outerShdw>
          </a:effectLst>
        </p:spPr>
      </p:pic>
      <p:sp>
        <p:nvSpPr>
          <p:cNvPr id="3" name="Title 2"/>
          <p:cNvSpPr>
            <a:spLocks noGrp="1"/>
          </p:cNvSpPr>
          <p:nvPr>
            <p:ph type="title"/>
          </p:nvPr>
        </p:nvSpPr>
        <p:spPr>
          <a:xfrm>
            <a:off x="0" y="381000"/>
            <a:ext cx="8994700" cy="914400"/>
          </a:xfrm>
        </p:spPr>
        <p:txBody>
          <a:bodyPr anchor="ctr" anchorCtr="0">
            <a:normAutofit/>
          </a:bodyPr>
          <a:lstStyle/>
          <a:p>
            <a:pPr algn="ctr" eaLnBrk="1" hangingPunct="1">
              <a:defRPr/>
            </a:pPr>
            <a:r>
              <a:rPr lang="en-US" sz="3200" dirty="0" smtClean="0">
                <a:solidFill>
                  <a:srgbClr val="00B0F0"/>
                </a:solidFill>
                <a:cs typeface="Arial" pitchFamily="34" charset="0"/>
              </a:rPr>
              <a:t>Impact- Rated Glazed Products</a:t>
            </a:r>
            <a:endParaRPr lang="en-US" sz="3200" dirty="0">
              <a:solidFill>
                <a:srgbClr val="00B0F0"/>
              </a:solidFill>
              <a:cs typeface="Arial" pitchFamily="34" charset="0"/>
            </a:endParaRPr>
          </a:p>
        </p:txBody>
      </p:sp>
      <p:pic>
        <p:nvPicPr>
          <p:cNvPr id="70659" name="Content Placeholder 3"/>
          <p:cNvPicPr>
            <a:picLocks noGrp="1"/>
          </p:cNvPicPr>
          <p:nvPr>
            <p:ph idx="1"/>
          </p:nvPr>
        </p:nvPicPr>
        <p:blipFill>
          <a:blip r:embed="rId4" cstate="print"/>
          <a:srcRect/>
          <a:stretch>
            <a:fillRect/>
          </a:stretch>
        </p:blipFill>
        <p:spPr>
          <a:xfrm>
            <a:off x="304800" y="1295401"/>
            <a:ext cx="4800600" cy="5105400"/>
          </a:xfrm>
          <a:ln w="38100">
            <a:solidFill>
              <a:srgbClr val="0070C0"/>
            </a:solidFill>
          </a:ln>
          <a:effectLst>
            <a:outerShdw blurRad="50800" dist="38100" dir="2700000" algn="tl" rotWithShape="0">
              <a:prstClr val="black">
                <a:alpha val="40000"/>
              </a:prstClr>
            </a:outerShdw>
          </a:effectLst>
        </p:spPr>
      </p:pic>
      <p:grpSp>
        <p:nvGrpSpPr>
          <p:cNvPr id="4" name="Group 8"/>
          <p:cNvGrpSpPr/>
          <p:nvPr/>
        </p:nvGrpSpPr>
        <p:grpSpPr>
          <a:xfrm>
            <a:off x="5257800" y="1371600"/>
            <a:ext cx="3581400" cy="3124200"/>
            <a:chOff x="5105400" y="1371600"/>
            <a:chExt cx="3581400" cy="3124200"/>
          </a:xfrm>
        </p:grpSpPr>
        <p:sp>
          <p:nvSpPr>
            <p:cNvPr id="70661" name="TextBox 5"/>
            <p:cNvSpPr txBox="1">
              <a:spLocks noChangeArrowheads="1"/>
            </p:cNvSpPr>
            <p:nvPr/>
          </p:nvSpPr>
          <p:spPr bwMode="auto">
            <a:xfrm>
              <a:off x="5105400" y="1371600"/>
              <a:ext cx="3581400" cy="1477328"/>
            </a:xfrm>
            <a:prstGeom prst="rect">
              <a:avLst/>
            </a:prstGeom>
            <a:noFill/>
            <a:ln w="9525">
              <a:noFill/>
              <a:miter lim="800000"/>
              <a:headEnd/>
              <a:tailEnd/>
            </a:ln>
          </p:spPr>
          <p:txBody>
            <a:bodyPr wrap="square">
              <a:spAutoFit/>
            </a:bodyPr>
            <a:lstStyle/>
            <a:p>
              <a:pPr algn="ctr"/>
              <a:r>
                <a:rPr lang="en-US" sz="2400" b="1" dirty="0">
                  <a:solidFill>
                    <a:srgbClr val="FF0000"/>
                  </a:solidFill>
                </a:rPr>
                <a:t>Impact rated glazed products must also be labeled. </a:t>
              </a:r>
            </a:p>
            <a:p>
              <a:pPr algn="ctr"/>
              <a:endParaRPr lang="en-US" b="1" dirty="0">
                <a:solidFill>
                  <a:srgbClr val="FF0000"/>
                </a:solidFill>
              </a:endParaRPr>
            </a:p>
          </p:txBody>
        </p:sp>
        <p:grpSp>
          <p:nvGrpSpPr>
            <p:cNvPr id="5" name="Group 11"/>
            <p:cNvGrpSpPr/>
            <p:nvPr/>
          </p:nvGrpSpPr>
          <p:grpSpPr>
            <a:xfrm>
              <a:off x="6172200" y="2514600"/>
              <a:ext cx="1219200" cy="1981200"/>
              <a:chOff x="6172200" y="2514600"/>
              <a:chExt cx="1219200" cy="1981200"/>
            </a:xfrm>
          </p:grpSpPr>
          <p:cxnSp>
            <p:nvCxnSpPr>
              <p:cNvPr id="8" name="Straight Arrow Connector 7"/>
              <p:cNvCxnSpPr/>
              <p:nvPr/>
            </p:nvCxnSpPr>
            <p:spPr>
              <a:xfrm>
                <a:off x="6781006" y="2514600"/>
                <a:ext cx="0" cy="762794"/>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172200" y="3276600"/>
                <a:ext cx="1219200" cy="12192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2" name="Slide Number Placeholder 11"/>
          <p:cNvSpPr>
            <a:spLocks noGrp="1"/>
          </p:cNvSpPr>
          <p:nvPr>
            <p:ph type="sldNum" sz="quarter" idx="12"/>
          </p:nvPr>
        </p:nvSpPr>
        <p:spPr/>
        <p:txBody>
          <a:bodyPr/>
          <a:lstStyle/>
          <a:p>
            <a:fld id="{02968404-3B41-4FE5-BB0F-BE1823FC4EFF}" type="slidenum">
              <a:rPr lang="en-US" smtClean="0"/>
              <a:pPr/>
              <a:t>49</a:t>
            </a:fld>
            <a:endParaRPr lang="en-US" dirty="0"/>
          </a:p>
        </p:txBody>
      </p:sp>
    </p:spTree>
    <p:extLst>
      <p:ext uri="{BB962C8B-B14F-4D97-AF65-F5344CB8AC3E}">
        <p14:creationId xmlns:p14="http://schemas.microsoft.com/office/powerpoint/2010/main" xmlns="" val="276944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371600"/>
            <a:ext cx="8153400" cy="4953000"/>
          </a:xfrm>
        </p:spPr>
        <p:txBody>
          <a:bodyPr/>
          <a:lstStyle/>
          <a:p>
            <a:r>
              <a:rPr lang="en-US" sz="2800" dirty="0" smtClean="0">
                <a:latin typeface="Georgia" pitchFamily="18" charset="0"/>
              </a:rPr>
              <a:t>Measure each opening horizontally inside the exterior trim and vertically from the sill to the bottom of the top trim.</a:t>
            </a:r>
          </a:p>
          <a:p>
            <a:r>
              <a:rPr lang="en-US" sz="2800" dirty="0" smtClean="0">
                <a:latin typeface="Georgia" pitchFamily="18" charset="0"/>
              </a:rPr>
              <a:t>If the window has an extended sill, measure from the sill to the top of the window trim. </a:t>
            </a:r>
          </a:p>
          <a:p>
            <a:r>
              <a:rPr lang="en-US" sz="2800" dirty="0" smtClean="0">
                <a:latin typeface="Georgia" pitchFamily="18" charset="0"/>
              </a:rPr>
              <a:t>Add 8” to both the height and width to provide a 4” overlap for fastening purposes.</a:t>
            </a:r>
          </a:p>
          <a:p>
            <a:r>
              <a:rPr lang="en-US" sz="2800" dirty="0" smtClean="0">
                <a:latin typeface="Georgia" pitchFamily="18" charset="0"/>
              </a:rPr>
              <a:t>Be sure to purchase exterior grade plywood that is 7/16 inches or greater. </a:t>
            </a:r>
          </a:p>
          <a:p>
            <a:endParaRPr lang="en-US" dirty="0" smtClean="0">
              <a:latin typeface="Georgia" pitchFamily="18" charset="0"/>
            </a:endParaRPr>
          </a:p>
          <a:p>
            <a:endParaRPr lang="en-US" dirty="0">
              <a:latin typeface="Georgia" pitchFamily="18" charset="0"/>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715000"/>
          </a:xfrm>
        </p:spPr>
        <p:txBody>
          <a:bodyPr anchor="ctr" anchorCtr="0">
            <a:normAutofit/>
          </a:bodyPr>
          <a:lstStyle/>
          <a:p>
            <a:pPr algn="ctr">
              <a:buNone/>
            </a:pPr>
            <a:r>
              <a:rPr lang="en-US" sz="3600" dirty="0" smtClean="0">
                <a:solidFill>
                  <a:srgbClr val="00B0F0"/>
                </a:solidFill>
                <a:latin typeface="Georgia" pitchFamily="18" charset="0"/>
              </a:rPr>
              <a:t>B. Installing Shutters for Opening Protection</a:t>
            </a:r>
            <a:endParaRPr lang="en-US" sz="3600"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50</a:t>
            </a:fld>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1143000"/>
          </a:xfrm>
        </p:spPr>
        <p:txBody>
          <a:bodyPr anchor="ctr">
            <a:normAutofit/>
          </a:bodyPr>
          <a:lstStyle/>
          <a:p>
            <a:pPr algn="ctr"/>
            <a:r>
              <a:rPr lang="en-US" sz="3200" dirty="0" smtClean="0">
                <a:solidFill>
                  <a:srgbClr val="00B0F0"/>
                </a:solidFill>
                <a:latin typeface="Georgia" pitchFamily="18" charset="0"/>
              </a:rPr>
              <a:t>B. Installing Shutters for Opening Protection</a:t>
            </a:r>
            <a:endParaRPr lang="en-US" sz="3200" dirty="0">
              <a:solidFill>
                <a:srgbClr val="00B0F0"/>
              </a:solidFill>
              <a:latin typeface="Georgia" pitchFamily="18" charset="0"/>
            </a:endParaRPr>
          </a:p>
        </p:txBody>
      </p:sp>
      <p:sp>
        <p:nvSpPr>
          <p:cNvPr id="3" name="Content Placeholder 2"/>
          <p:cNvSpPr>
            <a:spLocks noGrp="1"/>
          </p:cNvSpPr>
          <p:nvPr>
            <p:ph idx="1"/>
          </p:nvPr>
        </p:nvSpPr>
        <p:spPr>
          <a:xfrm>
            <a:off x="457200" y="1600200"/>
            <a:ext cx="8229600" cy="4724400"/>
          </a:xfrm>
        </p:spPr>
        <p:txBody>
          <a:bodyPr>
            <a:normAutofit/>
          </a:bodyPr>
          <a:lstStyle/>
          <a:p>
            <a:r>
              <a:rPr lang="en-US" sz="2800" dirty="0" smtClean="0"/>
              <a:t>Preventing your home from wind and water damage is critical to your home’s survival.  Shutters can provide a protective barrier by:</a:t>
            </a:r>
          </a:p>
          <a:p>
            <a:r>
              <a:rPr lang="en-US" sz="2800" dirty="0" smtClean="0"/>
              <a:t>Keeping wind pressure from building up inside, which often leads to loss of the roof;</a:t>
            </a:r>
          </a:p>
          <a:p>
            <a:r>
              <a:rPr lang="en-US" sz="2800" dirty="0" smtClean="0"/>
              <a:t> Reducing the chance glass will break;</a:t>
            </a:r>
          </a:p>
          <a:p>
            <a:r>
              <a:rPr lang="en-US" sz="2800" dirty="0" smtClean="0"/>
              <a:t> Reducing the chance of wind-driven rain from soaking the home’s interior.</a:t>
            </a:r>
            <a:endParaRPr lang="en-US" sz="2800"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51</a:t>
            </a:fld>
            <a:endParaRPr lang="en-US" dirty="0"/>
          </a:p>
        </p:txBody>
      </p:sp>
    </p:spTree>
    <p:extLst>
      <p:ext uri="{BB962C8B-B14F-4D97-AF65-F5344CB8AC3E}">
        <p14:creationId xmlns:p14="http://schemas.microsoft.com/office/powerpoint/2010/main" xmlns="" val="38720959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486400"/>
          </a:xfrm>
        </p:spPr>
        <p:txBody>
          <a:bodyPr>
            <a:normAutofit lnSpcReduction="10000"/>
          </a:bodyPr>
          <a:lstStyle/>
          <a:p>
            <a:r>
              <a:rPr lang="en-US" dirty="0" smtClean="0">
                <a:latin typeface="Georgia" pitchFamily="18" charset="0"/>
              </a:rPr>
              <a:t>On average, the area to be shuttered –windows and doors with glass--is about 15 percent of the home’s total square footage. For example, a 2,000 sq. ft. home would require about 300 sq. ft. to be covered by shutters.</a:t>
            </a:r>
          </a:p>
          <a:p>
            <a:r>
              <a:rPr lang="en-US" dirty="0" smtClean="0">
                <a:latin typeface="Georgia" pitchFamily="18" charset="0"/>
              </a:rPr>
              <a:t>The estimated cost to shutter  a 2,000 sq. ft.  home with a product that costs $20 per sq. ft. is: </a:t>
            </a:r>
          </a:p>
          <a:p>
            <a:pPr>
              <a:buNone/>
            </a:pPr>
            <a:r>
              <a:rPr lang="en-US" b="1" dirty="0" smtClean="0">
                <a:latin typeface="Georgia" pitchFamily="18" charset="0"/>
              </a:rPr>
              <a:t>	300 sq. ft. X $20=$6,000.</a:t>
            </a:r>
          </a:p>
          <a:p>
            <a:r>
              <a:rPr lang="en-US" dirty="0" smtClean="0">
                <a:latin typeface="Georgia" pitchFamily="18" charset="0"/>
              </a:rPr>
              <a:t>In today’s market, the vast range of products makes it easy to find protection that fits your budget. </a:t>
            </a:r>
          </a:p>
          <a:p>
            <a:pPr>
              <a:buNone/>
            </a:pPr>
            <a:r>
              <a:rPr lang="en-US" dirty="0" smtClean="0">
                <a:latin typeface="Georgia" pitchFamily="18" charset="0"/>
              </a:rPr>
              <a:t>	Commercially-installed shutters typically cost between $9 and $30 per square foot of openings. The costs increase for motorized units.</a:t>
            </a:r>
            <a:endParaRPr lang="en-US" dirty="0">
              <a:latin typeface="Georgia" pitchFamily="18" charset="0"/>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52</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715000"/>
          </a:xfrm>
        </p:spPr>
        <p:txBody>
          <a:bodyPr>
            <a:noAutofit/>
          </a:bodyPr>
          <a:lstStyle/>
          <a:p>
            <a:r>
              <a:rPr lang="en-US" sz="2800" dirty="0" smtClean="0"/>
              <a:t>Choose a shutter with the proper approval rating for</a:t>
            </a:r>
          </a:p>
          <a:p>
            <a:pPr>
              <a:buNone/>
            </a:pPr>
            <a:r>
              <a:rPr lang="en-US" sz="2800" dirty="0" smtClean="0"/>
              <a:t>	impact-resistance.</a:t>
            </a:r>
          </a:p>
          <a:p>
            <a:r>
              <a:rPr lang="en-US" sz="2800" dirty="0" smtClean="0"/>
              <a:t>Know that just because a product is labeled “hurricane tested” does NOT mean it has passed the large-missile impact tests.</a:t>
            </a:r>
          </a:p>
          <a:p>
            <a:r>
              <a:rPr lang="en-US" sz="2800" dirty="0" smtClean="0"/>
              <a:t>Look for these ratings:</a:t>
            </a:r>
          </a:p>
          <a:p>
            <a:pPr marL="801688" indent="-273050">
              <a:buFont typeface="Courier New" pitchFamily="49" charset="0"/>
              <a:buChar char="o"/>
            </a:pPr>
            <a:r>
              <a:rPr lang="en-US" sz="2800" b="1" dirty="0" smtClean="0"/>
              <a:t>Florida Building Code TAS 201, 202, 203</a:t>
            </a:r>
          </a:p>
          <a:p>
            <a:pPr marL="801688" indent="-273050">
              <a:buFont typeface="Courier New" pitchFamily="49" charset="0"/>
              <a:buChar char="o"/>
            </a:pPr>
            <a:r>
              <a:rPr lang="pt-BR" sz="2800" b="1" dirty="0" smtClean="0"/>
              <a:t>ASTM E 1886 and 1996-03</a:t>
            </a:r>
          </a:p>
          <a:p>
            <a:pPr marL="801688" indent="-273050">
              <a:buFont typeface="Courier New" pitchFamily="49" charset="0"/>
              <a:buChar char="o"/>
            </a:pPr>
            <a:r>
              <a:rPr lang="pt-BR" sz="2800" b="1" dirty="0" smtClean="0"/>
              <a:t>Miami-Dade Protocols PA 201, 202, 203</a:t>
            </a:r>
            <a:endParaRPr lang="en-US" sz="2800"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990600"/>
          </a:xfrm>
        </p:spPr>
        <p:txBody>
          <a:bodyPr>
            <a:normAutofit/>
          </a:bodyPr>
          <a:lstStyle/>
          <a:p>
            <a:pPr algn="ctr"/>
            <a:r>
              <a:rPr lang="en-US" sz="3200" dirty="0" smtClean="0">
                <a:solidFill>
                  <a:srgbClr val="00B0F0"/>
                </a:solidFill>
                <a:latin typeface="Georgia" pitchFamily="18" charset="0"/>
              </a:rPr>
              <a:t>Various Shutters for Opening Protection</a:t>
            </a:r>
            <a:endParaRPr lang="en-US" sz="3200" dirty="0">
              <a:solidFill>
                <a:srgbClr val="00B0F0"/>
              </a:solidFill>
              <a:latin typeface="Georgia" pitchFamily="18" charset="0"/>
            </a:endParaRPr>
          </a:p>
        </p:txBody>
      </p:sp>
      <p:sp>
        <p:nvSpPr>
          <p:cNvPr id="3" name="Content Placeholder 2"/>
          <p:cNvSpPr>
            <a:spLocks noGrp="1"/>
          </p:cNvSpPr>
          <p:nvPr>
            <p:ph idx="1"/>
          </p:nvPr>
        </p:nvSpPr>
        <p:spPr>
          <a:xfrm>
            <a:off x="457200" y="1676400"/>
            <a:ext cx="8458200" cy="4389120"/>
          </a:xfrm>
        </p:spPr>
        <p:txBody>
          <a:bodyPr/>
          <a:lstStyle/>
          <a:p>
            <a:r>
              <a:rPr lang="en-US" dirty="0" smtClean="0"/>
              <a:t>There are generally four types of shutters available that must be installed by a licensed contractor: colonial, full view Bahamas, roll-down and accordion. </a:t>
            </a:r>
          </a:p>
          <a:p>
            <a:pPr>
              <a:buNone/>
            </a:pPr>
            <a:endParaRPr lang="en-US" dirty="0" smtClean="0"/>
          </a:p>
          <a:p>
            <a:pPr>
              <a:buNone/>
            </a:pPr>
            <a:r>
              <a:rPr lang="en-US" dirty="0" smtClean="0"/>
              <a:t>Colonial Shutters</a:t>
            </a:r>
            <a:br>
              <a:rPr lang="en-US" dirty="0" smtClean="0"/>
            </a:br>
            <a:endParaRPr lang="en-US" dirty="0" smtClean="0"/>
          </a:p>
          <a:p>
            <a:pPr>
              <a:buNone/>
            </a:pPr>
            <a:endParaRPr lang="en-US" dirty="0"/>
          </a:p>
        </p:txBody>
      </p:sp>
      <p:pic>
        <p:nvPicPr>
          <p:cNvPr id="1029" name="Picture 5" descr="C:\Users\Desktop\Pictures\rcmp\20856.jpg"/>
          <p:cNvPicPr>
            <a:picLocks noChangeAspect="1" noChangeArrowheads="1"/>
          </p:cNvPicPr>
          <p:nvPr/>
        </p:nvPicPr>
        <p:blipFill>
          <a:blip r:embed="rId3" cstate="print"/>
          <a:srcRect/>
          <a:stretch>
            <a:fillRect/>
          </a:stretch>
        </p:blipFill>
        <p:spPr bwMode="auto">
          <a:xfrm>
            <a:off x="3352799" y="3200400"/>
            <a:ext cx="5257801" cy="3276600"/>
          </a:xfrm>
          <a:prstGeom prst="rect">
            <a:avLst/>
          </a:prstGeom>
          <a:noFill/>
          <a:ln w="38100">
            <a:solidFill>
              <a:schemeClr val="bg2">
                <a:lumMod val="50000"/>
              </a:schemeClr>
            </a:solidFill>
          </a:ln>
          <a:effectLst>
            <a:outerShdw blurRad="50800" dist="127000" dir="2700000" algn="tl" rotWithShape="0">
              <a:prstClr val="black">
                <a:alpha val="40000"/>
              </a:prstClr>
            </a:outerShdw>
          </a:effectLst>
        </p:spPr>
      </p:pic>
      <p:sp>
        <p:nvSpPr>
          <p:cNvPr id="5" name="Slide Number Placeholder 4"/>
          <p:cNvSpPr>
            <a:spLocks noGrp="1"/>
          </p:cNvSpPr>
          <p:nvPr>
            <p:ph type="sldNum" sz="quarter" idx="12"/>
          </p:nvPr>
        </p:nvSpPr>
        <p:spPr/>
        <p:txBody>
          <a:bodyPr/>
          <a:lstStyle/>
          <a:p>
            <a:fld id="{02968404-3B41-4FE5-BB0F-BE1823FC4EFF}" type="slidenum">
              <a:rPr lang="en-US" smtClean="0"/>
              <a:pPr/>
              <a:t>54</a:t>
            </a:fld>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chemeClr val="tx1"/>
                </a:solidFill>
                <a:latin typeface="Georgia" pitchFamily="18" charset="0"/>
              </a:rPr>
              <a:t>Accordion shutters are typically used to cover sliding glass doors or other large openings. </a:t>
            </a:r>
            <a:endParaRPr lang="en-US" sz="2800" dirty="0">
              <a:solidFill>
                <a:schemeClr val="tx1"/>
              </a:solidFill>
              <a:latin typeface="Georgia" pitchFamily="18" charset="0"/>
            </a:endParaRPr>
          </a:p>
        </p:txBody>
      </p:sp>
      <p:pic>
        <p:nvPicPr>
          <p:cNvPr id="2050" name="Picture 2" descr="C:\Users\Desktop\Pictures\rcmp\shutter.jpg"/>
          <p:cNvPicPr>
            <a:picLocks noGrp="1" noChangeAspect="1" noChangeArrowheads="1"/>
          </p:cNvPicPr>
          <p:nvPr>
            <p:ph idx="1"/>
          </p:nvPr>
        </p:nvPicPr>
        <p:blipFill>
          <a:blip r:embed="rId3" cstate="print"/>
          <a:srcRect/>
          <a:stretch>
            <a:fillRect/>
          </a:stretch>
        </p:blipFill>
        <p:spPr bwMode="auto">
          <a:xfrm>
            <a:off x="1828800" y="2209800"/>
            <a:ext cx="5545853" cy="4389437"/>
          </a:xfrm>
          <a:prstGeom prst="rect">
            <a:avLst/>
          </a:prstGeom>
          <a:noFill/>
          <a:ln w="38100">
            <a:solidFill>
              <a:schemeClr val="bg2">
                <a:lumMod val="50000"/>
              </a:schemeClr>
            </a:solidFill>
          </a:ln>
          <a:effectLst>
            <a:outerShdw blurRad="50800" dist="1270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fld id="{02968404-3B41-4FE5-BB0F-BE1823FC4EFF}" type="slidenum">
              <a:rPr lang="en-US" smtClean="0"/>
              <a:pPr/>
              <a:t>55</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676400"/>
          </a:xfrm>
        </p:spPr>
        <p:txBody>
          <a:bodyPr>
            <a:noAutofit/>
          </a:bodyPr>
          <a:lstStyle/>
          <a:p>
            <a:r>
              <a:rPr lang="en-US" sz="2800" dirty="0" smtClean="0">
                <a:solidFill>
                  <a:schemeClr val="tx1"/>
                </a:solidFill>
                <a:latin typeface="Georgia" pitchFamily="18" charset="0"/>
              </a:rPr>
              <a:t>Colonials tend to be more decorative while Bahamas tend to offer better air and light circulation. </a:t>
            </a:r>
            <a:r>
              <a:rPr lang="en-US" sz="2800" dirty="0" smtClean="0">
                <a:latin typeface="Georgia" pitchFamily="18" charset="0"/>
              </a:rPr>
              <a:t/>
            </a:r>
            <a:br>
              <a:rPr lang="en-US" sz="2800" dirty="0" smtClean="0">
                <a:latin typeface="Georgia" pitchFamily="18" charset="0"/>
              </a:rPr>
            </a:br>
            <a:endParaRPr lang="en-US" sz="2800" dirty="0">
              <a:latin typeface="Georgia" pitchFamily="18" charset="0"/>
            </a:endParaRPr>
          </a:p>
        </p:txBody>
      </p:sp>
      <p:pic>
        <p:nvPicPr>
          <p:cNvPr id="3074" name="Picture 2" descr="C:\Users\Desktop\Pictures\rcmp\colonialshutter.jpg"/>
          <p:cNvPicPr>
            <a:picLocks noGrp="1" noChangeAspect="1" noChangeArrowheads="1"/>
          </p:cNvPicPr>
          <p:nvPr>
            <p:ph idx="1"/>
          </p:nvPr>
        </p:nvPicPr>
        <p:blipFill>
          <a:blip r:embed="rId3" cstate="print"/>
          <a:srcRect/>
          <a:stretch>
            <a:fillRect/>
          </a:stretch>
        </p:blipFill>
        <p:spPr bwMode="auto">
          <a:xfrm>
            <a:off x="1752600" y="2362200"/>
            <a:ext cx="5715000" cy="4038601"/>
          </a:xfrm>
          <a:prstGeom prst="rect">
            <a:avLst/>
          </a:prstGeom>
          <a:noFill/>
          <a:ln w="38100">
            <a:solidFill>
              <a:schemeClr val="bg2">
                <a:lumMod val="50000"/>
              </a:schemeClr>
            </a:solidFill>
          </a:ln>
          <a:effectLst>
            <a:outerShdw blurRad="50800" dist="1270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fld id="{02968404-3B41-4FE5-BB0F-BE1823FC4EFF}" type="slidenum">
              <a:rPr lang="en-US" smtClean="0"/>
              <a:pPr/>
              <a:t>56</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610600" cy="1371600"/>
          </a:xfrm>
        </p:spPr>
        <p:txBody>
          <a:bodyPr>
            <a:normAutofit fontScale="90000"/>
          </a:bodyPr>
          <a:lstStyle/>
          <a:p>
            <a:r>
              <a:rPr lang="en-US" sz="2800" dirty="0" smtClean="0"/>
              <a:t/>
            </a:r>
            <a:br>
              <a:rPr lang="en-US" sz="2800" dirty="0" smtClean="0"/>
            </a:br>
            <a:r>
              <a:rPr lang="en-US" sz="2800" dirty="0" smtClean="0">
                <a:solidFill>
                  <a:schemeClr val="tx1"/>
                </a:solidFill>
                <a:latin typeface="Georgia" pitchFamily="18" charset="0"/>
              </a:rPr>
              <a:t>Roll Down shutters can be either hand cranked or motorized and tend to run the most expensive. </a:t>
            </a:r>
            <a:r>
              <a:rPr lang="en-US" sz="2800" dirty="0" smtClean="0">
                <a:latin typeface="Georgia" pitchFamily="18" charset="0"/>
              </a:rPr>
              <a:t/>
            </a:r>
            <a:br>
              <a:rPr lang="en-US" sz="2800" dirty="0" smtClean="0">
                <a:latin typeface="Georgia" pitchFamily="18" charset="0"/>
              </a:rPr>
            </a:br>
            <a:endParaRPr lang="en-US" sz="2800" dirty="0">
              <a:latin typeface="Georgia" pitchFamily="18" charset="0"/>
            </a:endParaRPr>
          </a:p>
        </p:txBody>
      </p:sp>
      <p:pic>
        <p:nvPicPr>
          <p:cNvPr id="4098" name="Picture 2" descr="C:\Users\Desktop\Pictures\rcmp\rolldownshutter.jpg"/>
          <p:cNvPicPr>
            <a:picLocks noGrp="1" noChangeAspect="1" noChangeArrowheads="1"/>
          </p:cNvPicPr>
          <p:nvPr>
            <p:ph idx="1"/>
          </p:nvPr>
        </p:nvPicPr>
        <p:blipFill>
          <a:blip r:embed="rId3" cstate="print"/>
          <a:srcRect/>
          <a:stretch>
            <a:fillRect/>
          </a:stretch>
        </p:blipFill>
        <p:spPr bwMode="auto">
          <a:xfrm>
            <a:off x="1397000" y="2286001"/>
            <a:ext cx="6350000" cy="3657600"/>
          </a:xfrm>
          <a:prstGeom prst="rect">
            <a:avLst/>
          </a:prstGeom>
          <a:noFill/>
          <a:ln w="38100">
            <a:solidFill>
              <a:schemeClr val="bg2">
                <a:lumMod val="50000"/>
              </a:schemeClr>
            </a:solidFill>
          </a:ln>
          <a:effectLst>
            <a:outerShdw blurRad="50800" dist="1270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fld id="{02968404-3B41-4FE5-BB0F-BE1823FC4EFF}" type="slidenum">
              <a:rPr lang="en-US" smtClean="0"/>
              <a:pPr/>
              <a:t>57</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
            </a:r>
            <a:br>
              <a:rPr lang="en-US" sz="2800" dirty="0" smtClean="0"/>
            </a:br>
            <a:r>
              <a:rPr lang="en-US" sz="2800" dirty="0" smtClean="0"/>
              <a:t/>
            </a:r>
            <a:br>
              <a:rPr lang="en-US" sz="2800" dirty="0" smtClean="0"/>
            </a:br>
            <a:r>
              <a:rPr lang="en-US" sz="2800" dirty="0" smtClean="0"/>
              <a:t> </a:t>
            </a:r>
            <a:r>
              <a:rPr lang="en-US" sz="2800" dirty="0" smtClean="0">
                <a:solidFill>
                  <a:schemeClr val="tx1"/>
                </a:solidFill>
              </a:rPr>
              <a:t>Another option for hurricane protection are panels, which tend to cost significantly less in price per square foot. </a:t>
            </a:r>
            <a:endParaRPr lang="en-US" sz="2800" dirty="0">
              <a:solidFill>
                <a:schemeClr val="tx1"/>
              </a:solidFill>
              <a:latin typeface="Georgia" pitchFamily="18" charset="0"/>
            </a:endParaRPr>
          </a:p>
        </p:txBody>
      </p:sp>
      <p:pic>
        <p:nvPicPr>
          <p:cNvPr id="5122" name="Picture 2" descr="C:\Users\Desktop\Pictures\rcmp\panels.jpg"/>
          <p:cNvPicPr>
            <a:picLocks noGrp="1" noChangeAspect="1" noChangeArrowheads="1"/>
          </p:cNvPicPr>
          <p:nvPr>
            <p:ph idx="1"/>
          </p:nvPr>
        </p:nvPicPr>
        <p:blipFill>
          <a:blip r:embed="rId3" cstate="print"/>
          <a:srcRect/>
          <a:stretch>
            <a:fillRect/>
          </a:stretch>
        </p:blipFill>
        <p:spPr bwMode="auto">
          <a:xfrm>
            <a:off x="1219200" y="2057400"/>
            <a:ext cx="6553199" cy="4343400"/>
          </a:xfrm>
          <a:prstGeom prst="rect">
            <a:avLst/>
          </a:prstGeom>
          <a:noFill/>
          <a:ln w="38100">
            <a:solidFill>
              <a:schemeClr val="accent1"/>
            </a:solidFill>
          </a:ln>
          <a:effectLst>
            <a:outerShdw blurRad="50800" dist="1016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fld id="{02968404-3B41-4FE5-BB0F-BE1823FC4EFF}" type="slidenum">
              <a:rPr lang="en-US" smtClean="0"/>
              <a:pPr/>
              <a:t>58</a:t>
            </a:fld>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3"/>
          <p:cNvPicPr>
            <a:picLocks noGrp="1" noChangeAspect="1"/>
          </p:cNvPicPr>
          <p:nvPr>
            <p:ph idx="1"/>
          </p:nvPr>
        </p:nvPicPr>
        <p:blipFill>
          <a:blip r:embed="rId3" cstate="print"/>
          <a:srcRect/>
          <a:stretch>
            <a:fillRect/>
          </a:stretch>
        </p:blipFill>
        <p:spPr>
          <a:xfrm>
            <a:off x="4343400" y="1066800"/>
            <a:ext cx="3810000" cy="5430838"/>
          </a:xfrm>
          <a:ln w="38100">
            <a:solidFill>
              <a:schemeClr val="bg2">
                <a:lumMod val="50000"/>
              </a:schemeClr>
            </a:solidFill>
          </a:ln>
          <a:effectLst>
            <a:outerShdw blurRad="50800" dist="101600" dir="2700000" algn="tl" rotWithShape="0">
              <a:prstClr val="black">
                <a:alpha val="40000"/>
              </a:prstClr>
            </a:outerShdw>
          </a:effectLst>
        </p:spPr>
      </p:pic>
      <p:sp>
        <p:nvSpPr>
          <p:cNvPr id="15363" name="TextBox 4"/>
          <p:cNvSpPr txBox="1">
            <a:spLocks noChangeArrowheads="1"/>
          </p:cNvSpPr>
          <p:nvPr/>
        </p:nvSpPr>
        <p:spPr bwMode="auto">
          <a:xfrm>
            <a:off x="609600" y="1066800"/>
            <a:ext cx="3429000" cy="584775"/>
          </a:xfrm>
          <a:prstGeom prst="rect">
            <a:avLst/>
          </a:prstGeom>
          <a:noFill/>
          <a:ln w="9525">
            <a:noFill/>
            <a:miter lim="800000"/>
            <a:headEnd/>
            <a:tailEnd/>
          </a:ln>
        </p:spPr>
        <p:txBody>
          <a:bodyPr wrap="square">
            <a:spAutoFit/>
          </a:bodyPr>
          <a:lstStyle/>
          <a:p>
            <a:pPr algn="ctr"/>
            <a:r>
              <a:rPr lang="en-US" sz="3200" dirty="0">
                <a:solidFill>
                  <a:srgbClr val="00B0F0"/>
                </a:solidFill>
              </a:rPr>
              <a:t>Fabric Shutter</a:t>
            </a:r>
          </a:p>
        </p:txBody>
      </p:sp>
      <p:sp>
        <p:nvSpPr>
          <p:cNvPr id="4" name="TextBox 3"/>
          <p:cNvSpPr txBox="1"/>
          <p:nvPr/>
        </p:nvSpPr>
        <p:spPr>
          <a:xfrm>
            <a:off x="228600" y="2133600"/>
            <a:ext cx="3962400" cy="1815882"/>
          </a:xfrm>
          <a:prstGeom prst="rect">
            <a:avLst/>
          </a:prstGeom>
          <a:noFill/>
        </p:spPr>
        <p:txBody>
          <a:bodyPr wrap="square" rtlCol="0">
            <a:spAutoFit/>
          </a:bodyPr>
          <a:lstStyle/>
          <a:p>
            <a:r>
              <a:rPr lang="en-US" sz="2800" dirty="0" smtClean="0"/>
              <a:t>Another product option</a:t>
            </a:r>
          </a:p>
          <a:p>
            <a:r>
              <a:rPr lang="en-US" sz="2800" dirty="0" smtClean="0"/>
              <a:t>is fabric shutters that </a:t>
            </a:r>
          </a:p>
          <a:p>
            <a:r>
              <a:rPr lang="en-US" sz="2800" dirty="0" smtClean="0"/>
              <a:t>meet  the Florida Building Code. </a:t>
            </a:r>
            <a:endParaRPr lang="en-US" sz="2800" dirty="0"/>
          </a:p>
        </p:txBody>
      </p:sp>
      <p:sp>
        <p:nvSpPr>
          <p:cNvPr id="5" name="Slide Number Placeholder 4"/>
          <p:cNvSpPr>
            <a:spLocks noGrp="1"/>
          </p:cNvSpPr>
          <p:nvPr>
            <p:ph type="sldNum" sz="quarter" idx="12"/>
          </p:nvPr>
        </p:nvSpPr>
        <p:spPr/>
        <p:txBody>
          <a:bodyPr/>
          <a:lstStyle/>
          <a:p>
            <a:fld id="{02968404-3B41-4FE5-BB0F-BE1823FC4EFF}" type="slidenum">
              <a:rPr lang="en-US" smtClean="0"/>
              <a:pPr/>
              <a:t>59</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153400" cy="762000"/>
          </a:xfrm>
        </p:spPr>
        <p:txBody>
          <a:bodyPr>
            <a:normAutofit fontScale="90000"/>
          </a:bodyPr>
          <a:lstStyle/>
          <a:p>
            <a:r>
              <a:rPr lang="en-US" sz="2800" dirty="0" smtClean="0">
                <a:latin typeface="Georgia" pitchFamily="18" charset="0"/>
              </a:rPr>
              <a:t/>
            </a:r>
            <a:br>
              <a:rPr lang="en-US" sz="2800" dirty="0" smtClean="0">
                <a:latin typeface="Georgia" pitchFamily="18" charset="0"/>
              </a:rPr>
            </a:br>
            <a:endParaRPr lang="en-US" sz="2800"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889349" y="1981200"/>
            <a:ext cx="7848599" cy="4385506"/>
          </a:xfrm>
          <a:prstGeom prst="rect">
            <a:avLst/>
          </a:prstGeom>
          <a:noFill/>
          <a:ln w="38100">
            <a:solidFill>
              <a:schemeClr val="accent1"/>
            </a:solidFill>
            <a:miter lim="800000"/>
            <a:headEnd/>
            <a:tailEnd/>
          </a:ln>
        </p:spPr>
      </p:pic>
      <p:sp>
        <p:nvSpPr>
          <p:cNvPr id="4" name="Slide Number Placeholder 3"/>
          <p:cNvSpPr>
            <a:spLocks noGrp="1"/>
          </p:cNvSpPr>
          <p:nvPr>
            <p:ph type="sldNum" sz="quarter" idx="12"/>
          </p:nvPr>
        </p:nvSpPr>
        <p:spPr/>
        <p:txBody>
          <a:bodyPr/>
          <a:lstStyle/>
          <a:p>
            <a:fld id="{02968404-3B41-4FE5-BB0F-BE1823FC4EFF}" type="slidenum">
              <a:rPr lang="en-US" smtClean="0"/>
              <a:pPr/>
              <a:t>6</a:t>
            </a:fld>
            <a:endParaRPr lang="en-US" dirty="0"/>
          </a:p>
        </p:txBody>
      </p:sp>
      <p:sp>
        <p:nvSpPr>
          <p:cNvPr id="5" name="Title 1"/>
          <p:cNvSpPr txBox="1">
            <a:spLocks/>
          </p:cNvSpPr>
          <p:nvPr/>
        </p:nvSpPr>
        <p:spPr>
          <a:xfrm>
            <a:off x="508348" y="906571"/>
            <a:ext cx="8229600" cy="990600"/>
          </a:xfrm>
          <a:prstGeom prst="rect">
            <a:avLst/>
          </a:prstGeom>
        </p:spPr>
        <p:txBody>
          <a:bodyPr vert="horz" lIns="0" rIns="0" bIns="0" anchor="b">
            <a:normAutofit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3200" dirty="0" smtClean="0">
                <a:solidFill>
                  <a:srgbClr val="00B0F0"/>
                </a:solidFill>
                <a:latin typeface="Georgia" pitchFamily="18" charset="0"/>
              </a:rPr>
              <a:t>“Do-It-Yourself “ Mitigation Techniques</a:t>
            </a:r>
            <a:br>
              <a:rPr lang="en-US" sz="3200" dirty="0" smtClean="0">
                <a:solidFill>
                  <a:srgbClr val="00B0F0"/>
                </a:solidFill>
                <a:latin typeface="Georgia" pitchFamily="18" charset="0"/>
              </a:rPr>
            </a:br>
            <a:r>
              <a:rPr lang="en-US" sz="3200" dirty="0" smtClean="0">
                <a:solidFill>
                  <a:srgbClr val="00B0F0"/>
                </a:solidFill>
                <a:latin typeface="Georgia" pitchFamily="18" charset="0"/>
              </a:rPr>
              <a:t>Measuring for Wood Panel Shutters</a:t>
            </a:r>
            <a:endParaRPr lang="en-US" sz="2800" dirty="0">
              <a:solidFill>
                <a:srgbClr val="00B0F0"/>
              </a:solidFill>
              <a:latin typeface="Georgia"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Masking Tape or Duct Tape Are Not Approved Mitigation Measures </a:t>
            </a:r>
            <a:endParaRPr lang="en-US" sz="3600"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60</a:t>
            </a:fld>
            <a:endParaRPr lang="en-US" dirty="0"/>
          </a:p>
        </p:txBody>
      </p:sp>
      <p:pic>
        <p:nvPicPr>
          <p:cNvPr id="7" name="Picture 6" descr="imagesCA6AQ233.jpg"/>
          <p:cNvPicPr>
            <a:picLocks noChangeAspect="1"/>
          </p:cNvPicPr>
          <p:nvPr/>
        </p:nvPicPr>
        <p:blipFill>
          <a:blip r:embed="rId2" cstate="print"/>
          <a:stretch>
            <a:fillRect/>
          </a:stretch>
        </p:blipFill>
        <p:spPr>
          <a:xfrm>
            <a:off x="1295400" y="2057400"/>
            <a:ext cx="6068934" cy="40386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562600"/>
          </a:xfrm>
        </p:spPr>
        <p:txBody>
          <a:bodyPr anchor="ctr" anchorCtr="0">
            <a:normAutofit/>
          </a:bodyPr>
          <a:lstStyle/>
          <a:p>
            <a:pPr algn="ctr">
              <a:buNone/>
            </a:pPr>
            <a:r>
              <a:rPr lang="en-US" sz="3600" dirty="0" smtClean="0">
                <a:solidFill>
                  <a:srgbClr val="00B0F0"/>
                </a:solidFill>
              </a:rPr>
              <a:t>C.  Hip Roofs vs. Gable-end Roofs &amp; Proper Bracing</a:t>
            </a:r>
            <a:endParaRPr lang="en-US" sz="3600" dirty="0">
              <a:solidFill>
                <a:srgbClr val="00B0F0"/>
              </a:solidFill>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61</a:t>
            </a:fld>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914400"/>
          </a:xfrm>
        </p:spPr>
        <p:txBody>
          <a:bodyPr>
            <a:normAutofit/>
          </a:bodyPr>
          <a:lstStyle/>
          <a:p>
            <a:pPr algn="ctr"/>
            <a:r>
              <a:rPr lang="en-US" sz="2800" dirty="0" smtClean="0">
                <a:solidFill>
                  <a:srgbClr val="00B0F0"/>
                </a:solidFill>
              </a:rPr>
              <a:t>C. Hip Roofs vs. Gable-end Roofs &amp; Proper Bracing </a:t>
            </a:r>
            <a:endParaRPr lang="en-US" sz="2800" dirty="0">
              <a:solidFill>
                <a:srgbClr val="00B0F0"/>
              </a:solidFill>
            </a:endParaRPr>
          </a:p>
        </p:txBody>
      </p:sp>
      <p:sp>
        <p:nvSpPr>
          <p:cNvPr id="3" name="Content Placeholder 2"/>
          <p:cNvSpPr>
            <a:spLocks noGrp="1"/>
          </p:cNvSpPr>
          <p:nvPr>
            <p:ph idx="1"/>
          </p:nvPr>
        </p:nvSpPr>
        <p:spPr>
          <a:xfrm>
            <a:off x="457200" y="1676400"/>
            <a:ext cx="8229600" cy="4648200"/>
          </a:xfrm>
        </p:spPr>
        <p:txBody>
          <a:bodyPr>
            <a:normAutofit/>
          </a:bodyPr>
          <a:lstStyle/>
          <a:p>
            <a:r>
              <a:rPr lang="en-US" dirty="0" smtClean="0"/>
              <a:t>Hip shaped roofs       are less l  are less likely to peel off in high force                            winds.</a:t>
            </a:r>
          </a:p>
          <a:p>
            <a:r>
              <a:rPr lang="en-US" dirty="0" smtClean="0"/>
              <a:t>Wind pressures on a hip-shaped roof are lower than on a gable-shaped roof during the same storm.  </a:t>
            </a:r>
          </a:p>
          <a:p>
            <a:r>
              <a:rPr lang="en-US" dirty="0" smtClean="0"/>
              <a:t>However, if your home has a gable shape or slope, your licensed contractor can retrofit your roofing system to mitigate against wind uplift that could tear apart the roof covering and roof deck.</a:t>
            </a:r>
          </a:p>
          <a:p>
            <a:r>
              <a:rPr lang="en-US" dirty="0" smtClean="0"/>
              <a:t>The next 3 slides illustrate retrofit gable-end bracing that your contractor can do.</a:t>
            </a:r>
          </a:p>
          <a:p>
            <a:endParaRPr lang="en-US" dirty="0"/>
          </a:p>
        </p:txBody>
      </p:sp>
      <p:pic>
        <p:nvPicPr>
          <p:cNvPr id="1028" name="Picture 4" descr="C:\Users\Desktop\Pictures\hiproof.jpg"/>
          <p:cNvPicPr>
            <a:picLocks noChangeAspect="1" noChangeArrowheads="1"/>
          </p:cNvPicPr>
          <p:nvPr/>
        </p:nvPicPr>
        <p:blipFill>
          <a:blip r:embed="rId3" cstate="print"/>
          <a:srcRect/>
          <a:stretch>
            <a:fillRect/>
          </a:stretch>
        </p:blipFill>
        <p:spPr bwMode="auto">
          <a:xfrm>
            <a:off x="3352800" y="1295400"/>
            <a:ext cx="1752599" cy="1143001"/>
          </a:xfrm>
          <a:prstGeom prst="rect">
            <a:avLst/>
          </a:prstGeom>
          <a:noFill/>
        </p:spPr>
      </p:pic>
      <p:sp>
        <p:nvSpPr>
          <p:cNvPr id="5" name="Slide Number Placeholder 4"/>
          <p:cNvSpPr>
            <a:spLocks noGrp="1"/>
          </p:cNvSpPr>
          <p:nvPr>
            <p:ph type="sldNum" sz="quarter" idx="12"/>
          </p:nvPr>
        </p:nvSpPr>
        <p:spPr/>
        <p:txBody>
          <a:bodyPr/>
          <a:lstStyle/>
          <a:p>
            <a:fld id="{02968404-3B41-4FE5-BB0F-BE1823FC4EFF}" type="slidenum">
              <a:rPr lang="en-US" smtClean="0"/>
              <a:pPr/>
              <a:t>62</a:t>
            </a:fld>
            <a:endParaRPr lang="en-US" dirty="0"/>
          </a:p>
        </p:txBody>
      </p:sp>
    </p:spTree>
    <p:extLst>
      <p:ext uri="{BB962C8B-B14F-4D97-AF65-F5344CB8AC3E}">
        <p14:creationId xmlns:p14="http://schemas.microsoft.com/office/powerpoint/2010/main" xmlns="" val="37984631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1"/>
          <p:cNvGrpSpPr/>
          <p:nvPr/>
        </p:nvGrpSpPr>
        <p:grpSpPr>
          <a:xfrm>
            <a:off x="228600" y="1219200"/>
            <a:ext cx="8153400" cy="5410200"/>
            <a:chOff x="304800" y="1219200"/>
            <a:chExt cx="7543800" cy="5638800"/>
          </a:xfrm>
          <a:solidFill>
            <a:schemeClr val="bg1">
              <a:lumMod val="95000"/>
            </a:schemeClr>
          </a:solidFill>
        </p:grpSpPr>
        <p:sp>
          <p:nvSpPr>
            <p:cNvPr id="151" name="Rectangle 150"/>
            <p:cNvSpPr/>
            <p:nvPr/>
          </p:nvSpPr>
          <p:spPr>
            <a:xfrm>
              <a:off x="304800" y="1219200"/>
              <a:ext cx="7543800" cy="5638800"/>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Rectangle 47"/>
            <p:cNvSpPr/>
            <p:nvPr/>
          </p:nvSpPr>
          <p:spPr>
            <a:xfrm rot="16200000">
              <a:off x="4369588" y="3977014"/>
              <a:ext cx="3573888" cy="282011"/>
            </a:xfrm>
            <a:prstGeom prst="rect">
              <a:avLst/>
            </a:prstGeom>
            <a:blipFill dpi="0" rotWithShape="1">
              <a:blip r:embed="rId3" cstate="print">
                <a:alphaModFix amt="79000"/>
              </a:blip>
              <a:srcRect/>
              <a:tile tx="0" ty="0" sx="100000" sy="100000" flip="none" algn="tl"/>
            </a:blipFill>
            <a:ln>
              <a:solidFill>
                <a:srgbClr val="361B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099" name="Title 1"/>
          <p:cNvSpPr>
            <a:spLocks noGrp="1"/>
          </p:cNvSpPr>
          <p:nvPr>
            <p:ph type="title"/>
          </p:nvPr>
        </p:nvSpPr>
        <p:spPr>
          <a:xfrm>
            <a:off x="1219200" y="457200"/>
            <a:ext cx="5943600" cy="685800"/>
          </a:xfrm>
        </p:spPr>
        <p:txBody>
          <a:bodyPr>
            <a:normAutofit/>
          </a:bodyPr>
          <a:lstStyle/>
          <a:p>
            <a:pPr algn="ctr"/>
            <a:r>
              <a:rPr lang="en-US" sz="2400" b="1" i="1" dirty="0" smtClean="0"/>
              <a:t> </a:t>
            </a:r>
            <a:r>
              <a:rPr lang="en-US" sz="2400" b="1" dirty="0" smtClean="0">
                <a:solidFill>
                  <a:srgbClr val="00B0F0"/>
                </a:solidFill>
              </a:rPr>
              <a:t>Gable </a:t>
            </a:r>
            <a:r>
              <a:rPr lang="en-US" sz="2500" b="1" dirty="0" smtClean="0">
                <a:solidFill>
                  <a:srgbClr val="00B0F0"/>
                </a:solidFill>
              </a:rPr>
              <a:t>End</a:t>
            </a:r>
            <a:r>
              <a:rPr lang="en-US" sz="2400" b="1" dirty="0" smtClean="0">
                <a:solidFill>
                  <a:srgbClr val="00B0F0"/>
                </a:solidFill>
              </a:rPr>
              <a:t> Retrofit Components</a:t>
            </a:r>
          </a:p>
        </p:txBody>
      </p:sp>
      <p:grpSp>
        <p:nvGrpSpPr>
          <p:cNvPr id="3" name="Group 200"/>
          <p:cNvGrpSpPr>
            <a:grpSpLocks/>
          </p:cNvGrpSpPr>
          <p:nvPr/>
        </p:nvGrpSpPr>
        <p:grpSpPr bwMode="auto">
          <a:xfrm>
            <a:off x="533400" y="1524000"/>
            <a:ext cx="6477000" cy="4876800"/>
            <a:chOff x="838200" y="1371600"/>
            <a:chExt cx="6629400" cy="4876800"/>
          </a:xfrm>
          <a:effectLst>
            <a:outerShdw blurRad="50800" dist="38100" dir="2700000" algn="tl" rotWithShape="0">
              <a:prstClr val="black">
                <a:alpha val="40000"/>
              </a:prstClr>
            </a:outerShdw>
          </a:effectLst>
        </p:grpSpPr>
        <p:sp>
          <p:nvSpPr>
            <p:cNvPr id="50" name="Rectangle 49"/>
            <p:cNvSpPr/>
            <p:nvPr/>
          </p:nvSpPr>
          <p:spPr>
            <a:xfrm>
              <a:off x="1219200" y="1371600"/>
              <a:ext cx="6248400" cy="76200"/>
            </a:xfrm>
            <a:prstGeom prst="rect">
              <a:avLst/>
            </a:prstGeom>
            <a:solidFill>
              <a:srgbClr val="66330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129"/>
            <p:cNvGrpSpPr>
              <a:grpSpLocks/>
            </p:cNvGrpSpPr>
            <p:nvPr/>
          </p:nvGrpSpPr>
          <p:grpSpPr bwMode="auto">
            <a:xfrm>
              <a:off x="7162800" y="1447800"/>
              <a:ext cx="228600" cy="4800600"/>
              <a:chOff x="2514600" y="1828800"/>
              <a:chExt cx="229149" cy="4419600"/>
            </a:xfrm>
          </p:grpSpPr>
          <p:sp>
            <p:nvSpPr>
              <p:cNvPr id="131" name="Rectangle 130"/>
              <p:cNvSpPr/>
              <p:nvPr/>
            </p:nvSpPr>
            <p:spPr>
              <a:xfrm rot="16200000">
                <a:off x="419375" y="3924026"/>
                <a:ext cx="4419600" cy="229149"/>
              </a:xfrm>
              <a:prstGeom prst="rect">
                <a:avLst/>
              </a:prstGeom>
              <a:blipFill dpi="0" rotWithShape="1">
                <a:blip r:embed="rId4" cstate="print">
                  <a:alphaModFix amt="51000"/>
                </a:blip>
                <a:srcRect/>
                <a:tile tx="0" ty="0" sx="100000" sy="100000" flip="none" algn="tl"/>
              </a:blip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84"/>
              <p:cNvGrpSpPr>
                <a:grpSpLocks/>
              </p:cNvGrpSpPr>
              <p:nvPr/>
            </p:nvGrpSpPr>
            <p:grpSpPr bwMode="auto">
              <a:xfrm>
                <a:off x="2514600" y="1828800"/>
                <a:ext cx="229149" cy="411480"/>
                <a:chOff x="3580859" y="908566"/>
                <a:chExt cx="229149" cy="411480"/>
              </a:xfrm>
            </p:grpSpPr>
            <p:sp>
              <p:nvSpPr>
                <p:cNvPr id="4172" name="TextBox 13"/>
                <p:cNvSpPr txBox="1">
                  <a:spLocks noChangeArrowheads="1"/>
                </p:cNvSpPr>
                <p:nvPr/>
              </p:nvSpPr>
              <p:spPr bwMode="auto">
                <a:xfrm rot="5400000">
                  <a:off x="3484847" y="1004578"/>
                  <a:ext cx="411480" cy="219456"/>
                </a:xfrm>
                <a:prstGeom prst="rect">
                  <a:avLst/>
                </a:prstGeom>
                <a:solidFill>
                  <a:srgbClr val="663300"/>
                </a:solidFill>
                <a:ln w="38100">
                  <a:solidFill>
                    <a:srgbClr val="0070C0"/>
                  </a:solidFill>
                  <a:miter lim="800000"/>
                  <a:headEnd/>
                  <a:tailEnd/>
                </a:ln>
              </p:spPr>
              <p:txBody>
                <a:bodyPr>
                  <a:spAutoFit/>
                </a:bodyPr>
                <a:lstStyle/>
                <a:p>
                  <a:endParaRPr lang="en-US">
                    <a:latin typeface="Century Schoolbook" pitchFamily="18" charset="0"/>
                  </a:endParaRPr>
                </a:p>
              </p:txBody>
            </p:sp>
            <p:cxnSp>
              <p:nvCxnSpPr>
                <p:cNvPr id="138" name="Straight Connector 137"/>
                <p:cNvCxnSpPr/>
                <p:nvPr/>
              </p:nvCxnSpPr>
              <p:spPr>
                <a:xfrm rot="16200000" flipH="1">
                  <a:off x="3504706" y="990565"/>
                  <a:ext cx="381454" cy="229149"/>
                </a:xfrm>
                <a:prstGeom prst="line">
                  <a:avLst/>
                </a:prstGeom>
                <a:ln w="3810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5400000">
                  <a:off x="3504706" y="990565"/>
                  <a:ext cx="381454" cy="229149"/>
                </a:xfrm>
                <a:prstGeom prst="line">
                  <a:avLst/>
                </a:prstGeom>
                <a:ln w="3810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 name="Group 114"/>
              <p:cNvGrpSpPr>
                <a:grpSpLocks/>
              </p:cNvGrpSpPr>
              <p:nvPr/>
            </p:nvGrpSpPr>
            <p:grpSpPr bwMode="auto">
              <a:xfrm>
                <a:off x="2514600" y="5791200"/>
                <a:ext cx="229149" cy="411480"/>
                <a:chOff x="3580859" y="908566"/>
                <a:chExt cx="229149" cy="411480"/>
              </a:xfrm>
            </p:grpSpPr>
            <p:sp>
              <p:nvSpPr>
                <p:cNvPr id="4169" name="TextBox 13"/>
                <p:cNvSpPr txBox="1">
                  <a:spLocks noChangeArrowheads="1"/>
                </p:cNvSpPr>
                <p:nvPr/>
              </p:nvSpPr>
              <p:spPr bwMode="auto">
                <a:xfrm rot="5400000">
                  <a:off x="3484847" y="1004578"/>
                  <a:ext cx="411480" cy="219456"/>
                </a:xfrm>
                <a:prstGeom prst="rect">
                  <a:avLst/>
                </a:prstGeom>
                <a:solidFill>
                  <a:srgbClr val="663300"/>
                </a:solidFill>
                <a:ln w="38100">
                  <a:solidFill>
                    <a:srgbClr val="0070C0"/>
                  </a:solidFill>
                  <a:miter lim="800000"/>
                  <a:headEnd/>
                  <a:tailEnd/>
                </a:ln>
              </p:spPr>
              <p:txBody>
                <a:bodyPr>
                  <a:spAutoFit/>
                </a:bodyPr>
                <a:lstStyle/>
                <a:p>
                  <a:endParaRPr lang="en-US">
                    <a:latin typeface="Century Schoolbook" pitchFamily="18" charset="0"/>
                  </a:endParaRPr>
                </a:p>
              </p:txBody>
            </p:sp>
            <p:cxnSp>
              <p:nvCxnSpPr>
                <p:cNvPr id="135" name="Straight Connector 134"/>
                <p:cNvCxnSpPr/>
                <p:nvPr/>
              </p:nvCxnSpPr>
              <p:spPr>
                <a:xfrm rot="16200000" flipH="1">
                  <a:off x="3504706" y="990313"/>
                  <a:ext cx="381453" cy="229149"/>
                </a:xfrm>
                <a:prstGeom prst="line">
                  <a:avLst/>
                </a:prstGeom>
                <a:ln w="3810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a:off x="3504706" y="990313"/>
                  <a:ext cx="381453" cy="229149"/>
                </a:xfrm>
                <a:prstGeom prst="line">
                  <a:avLst/>
                </a:prstGeom>
                <a:ln w="3810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51" name="Rectangle 50"/>
            <p:cNvSpPr/>
            <p:nvPr/>
          </p:nvSpPr>
          <p:spPr>
            <a:xfrm>
              <a:off x="838200" y="6172200"/>
              <a:ext cx="6553200" cy="46038"/>
            </a:xfrm>
            <a:prstGeom prst="rect">
              <a:avLst/>
            </a:prstGeom>
            <a:solidFill>
              <a:schemeClr val="bg1">
                <a:lumMod val="65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 name="Group 160"/>
            <p:cNvGrpSpPr>
              <a:grpSpLocks/>
            </p:cNvGrpSpPr>
            <p:nvPr/>
          </p:nvGrpSpPr>
          <p:grpSpPr bwMode="auto">
            <a:xfrm>
              <a:off x="1600200" y="1447800"/>
              <a:ext cx="229149" cy="4724400"/>
              <a:chOff x="1600200" y="1295400"/>
              <a:chExt cx="229149" cy="4724400"/>
            </a:xfrm>
          </p:grpSpPr>
          <p:sp>
            <p:nvSpPr>
              <p:cNvPr id="30" name="Rectangle 29"/>
              <p:cNvSpPr/>
              <p:nvPr/>
            </p:nvSpPr>
            <p:spPr>
              <a:xfrm rot="16200000">
                <a:off x="-647700" y="3543300"/>
                <a:ext cx="4724400" cy="228600"/>
              </a:xfrm>
              <a:prstGeom prst="rect">
                <a:avLst/>
              </a:prstGeom>
              <a:blipFill dpi="0" rotWithShape="1">
                <a:blip r:embed="rId4" cstate="print">
                  <a:alphaModFix amt="95000"/>
                </a:blip>
                <a:srcRect/>
                <a:tile tx="0" ty="0" sx="100000" sy="100000" flip="none" algn="tl"/>
              </a:blip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8" name="Group 84"/>
              <p:cNvGrpSpPr>
                <a:grpSpLocks/>
              </p:cNvGrpSpPr>
              <p:nvPr/>
            </p:nvGrpSpPr>
            <p:grpSpPr bwMode="auto">
              <a:xfrm>
                <a:off x="1600200" y="1295400"/>
                <a:ext cx="229149" cy="439858"/>
                <a:chOff x="3580859" y="908566"/>
                <a:chExt cx="229149" cy="411480"/>
              </a:xfrm>
            </p:grpSpPr>
            <p:sp>
              <p:nvSpPr>
                <p:cNvPr id="4163" name="TextBox 13"/>
                <p:cNvSpPr txBox="1">
                  <a:spLocks noChangeArrowheads="1"/>
                </p:cNvSpPr>
                <p:nvPr/>
              </p:nvSpPr>
              <p:spPr bwMode="auto">
                <a:xfrm rot="5400000">
                  <a:off x="3484847" y="1004578"/>
                  <a:ext cx="411480" cy="219456"/>
                </a:xfrm>
                <a:prstGeom prst="rect">
                  <a:avLst/>
                </a:prstGeom>
                <a:solidFill>
                  <a:srgbClr val="663300"/>
                </a:solidFill>
                <a:ln w="38100">
                  <a:solidFill>
                    <a:srgbClr val="0070C0"/>
                  </a:solidFill>
                  <a:miter lim="800000"/>
                  <a:headEnd/>
                  <a:tailEnd/>
                </a:ln>
              </p:spPr>
              <p:txBody>
                <a:bodyPr>
                  <a:spAutoFit/>
                </a:bodyPr>
                <a:lstStyle/>
                <a:p>
                  <a:endParaRPr lang="en-US">
                    <a:latin typeface="Century Schoolbook" pitchFamily="18" charset="0"/>
                  </a:endParaRPr>
                </a:p>
              </p:txBody>
            </p:sp>
            <p:cxnSp>
              <p:nvCxnSpPr>
                <p:cNvPr id="148" name="Straight Connector 147"/>
                <p:cNvCxnSpPr/>
                <p:nvPr/>
              </p:nvCxnSpPr>
              <p:spPr>
                <a:xfrm rot="16200000" flipH="1">
                  <a:off x="3505069" y="990297"/>
                  <a:ext cx="380181" cy="228600"/>
                </a:xfrm>
                <a:prstGeom prst="line">
                  <a:avLst/>
                </a:prstGeom>
                <a:ln w="3810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5400000">
                  <a:off x="3505069" y="990297"/>
                  <a:ext cx="380181" cy="228600"/>
                </a:xfrm>
                <a:prstGeom prst="line">
                  <a:avLst/>
                </a:prstGeom>
                <a:ln w="3810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Group 84"/>
              <p:cNvGrpSpPr>
                <a:grpSpLocks/>
              </p:cNvGrpSpPr>
              <p:nvPr/>
            </p:nvGrpSpPr>
            <p:grpSpPr bwMode="auto">
              <a:xfrm>
                <a:off x="1600200" y="5562600"/>
                <a:ext cx="229149" cy="439858"/>
                <a:chOff x="3580859" y="908566"/>
                <a:chExt cx="229149" cy="411480"/>
              </a:xfrm>
            </p:grpSpPr>
            <p:sp>
              <p:nvSpPr>
                <p:cNvPr id="4160" name="TextBox 13"/>
                <p:cNvSpPr txBox="1">
                  <a:spLocks noChangeArrowheads="1"/>
                </p:cNvSpPr>
                <p:nvPr/>
              </p:nvSpPr>
              <p:spPr bwMode="auto">
                <a:xfrm rot="5400000">
                  <a:off x="3484847" y="1004578"/>
                  <a:ext cx="411480" cy="219456"/>
                </a:xfrm>
                <a:prstGeom prst="rect">
                  <a:avLst/>
                </a:prstGeom>
                <a:solidFill>
                  <a:srgbClr val="663300"/>
                </a:solidFill>
                <a:ln w="38100">
                  <a:solidFill>
                    <a:srgbClr val="0070C0"/>
                  </a:solidFill>
                  <a:miter lim="800000"/>
                  <a:headEnd/>
                  <a:tailEnd/>
                </a:ln>
              </p:spPr>
              <p:txBody>
                <a:bodyPr>
                  <a:spAutoFit/>
                </a:bodyPr>
                <a:lstStyle/>
                <a:p>
                  <a:endParaRPr lang="en-US">
                    <a:latin typeface="Century Schoolbook" pitchFamily="18" charset="0"/>
                  </a:endParaRPr>
                </a:p>
              </p:txBody>
            </p:sp>
            <p:cxnSp>
              <p:nvCxnSpPr>
                <p:cNvPr id="159" name="Straight Connector 158"/>
                <p:cNvCxnSpPr/>
                <p:nvPr/>
              </p:nvCxnSpPr>
              <p:spPr>
                <a:xfrm rot="16200000" flipH="1">
                  <a:off x="3505069" y="990297"/>
                  <a:ext cx="380181" cy="228600"/>
                </a:xfrm>
                <a:prstGeom prst="line">
                  <a:avLst/>
                </a:prstGeom>
                <a:ln w="3810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5400000">
                  <a:off x="3505069" y="990297"/>
                  <a:ext cx="380181" cy="228600"/>
                </a:xfrm>
                <a:prstGeom prst="line">
                  <a:avLst/>
                </a:prstGeom>
                <a:ln w="3810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10" name="Group 161"/>
            <p:cNvGrpSpPr>
              <a:grpSpLocks/>
            </p:cNvGrpSpPr>
            <p:nvPr/>
          </p:nvGrpSpPr>
          <p:grpSpPr bwMode="auto">
            <a:xfrm>
              <a:off x="3581400" y="1447800"/>
              <a:ext cx="229149" cy="4724400"/>
              <a:chOff x="1600200" y="1295400"/>
              <a:chExt cx="229149" cy="4724400"/>
            </a:xfrm>
          </p:grpSpPr>
          <p:sp>
            <p:nvSpPr>
              <p:cNvPr id="163" name="Rectangle 162"/>
              <p:cNvSpPr/>
              <p:nvPr/>
            </p:nvSpPr>
            <p:spPr>
              <a:xfrm rot="16200000">
                <a:off x="-647700" y="3543300"/>
                <a:ext cx="4724400" cy="228600"/>
              </a:xfrm>
              <a:prstGeom prst="rect">
                <a:avLst/>
              </a:prstGeom>
              <a:blipFill dpi="0" rotWithShape="1">
                <a:blip r:embed="rId4" cstate="print">
                  <a:alphaModFix amt="95000"/>
                </a:blip>
                <a:srcRect/>
                <a:tile tx="0" ty="0" sx="100000" sy="100000" flip="none" algn="tl"/>
              </a:blip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1" name="Group 84"/>
              <p:cNvGrpSpPr>
                <a:grpSpLocks/>
              </p:cNvGrpSpPr>
              <p:nvPr/>
            </p:nvGrpSpPr>
            <p:grpSpPr bwMode="auto">
              <a:xfrm>
                <a:off x="1600200" y="1295400"/>
                <a:ext cx="229149" cy="439858"/>
                <a:chOff x="3580859" y="908566"/>
                <a:chExt cx="229149" cy="411480"/>
              </a:xfrm>
            </p:grpSpPr>
            <p:sp>
              <p:nvSpPr>
                <p:cNvPr id="4154" name="TextBox 13"/>
                <p:cNvSpPr txBox="1">
                  <a:spLocks noChangeArrowheads="1"/>
                </p:cNvSpPr>
                <p:nvPr/>
              </p:nvSpPr>
              <p:spPr bwMode="auto">
                <a:xfrm rot="5400000">
                  <a:off x="3484847" y="1004578"/>
                  <a:ext cx="411480" cy="219456"/>
                </a:xfrm>
                <a:prstGeom prst="rect">
                  <a:avLst/>
                </a:prstGeom>
                <a:solidFill>
                  <a:srgbClr val="663300"/>
                </a:solidFill>
                <a:ln w="38100">
                  <a:solidFill>
                    <a:srgbClr val="0070C0"/>
                  </a:solidFill>
                  <a:miter lim="800000"/>
                  <a:headEnd/>
                  <a:tailEnd/>
                </a:ln>
              </p:spPr>
              <p:txBody>
                <a:bodyPr>
                  <a:spAutoFit/>
                </a:bodyPr>
                <a:lstStyle/>
                <a:p>
                  <a:endParaRPr lang="en-US">
                    <a:latin typeface="Century Schoolbook" pitchFamily="18" charset="0"/>
                  </a:endParaRPr>
                </a:p>
              </p:txBody>
            </p:sp>
            <p:cxnSp>
              <p:nvCxnSpPr>
                <p:cNvPr id="170" name="Straight Connector 169"/>
                <p:cNvCxnSpPr/>
                <p:nvPr/>
              </p:nvCxnSpPr>
              <p:spPr>
                <a:xfrm rot="16200000" flipH="1">
                  <a:off x="3505069" y="990297"/>
                  <a:ext cx="380181" cy="228600"/>
                </a:xfrm>
                <a:prstGeom prst="line">
                  <a:avLst/>
                </a:prstGeom>
                <a:ln w="3810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rot="5400000">
                  <a:off x="3505069" y="990297"/>
                  <a:ext cx="380181" cy="228600"/>
                </a:xfrm>
                <a:prstGeom prst="line">
                  <a:avLst/>
                </a:prstGeom>
                <a:ln w="3810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2" name="Group 84"/>
              <p:cNvGrpSpPr>
                <a:grpSpLocks/>
              </p:cNvGrpSpPr>
              <p:nvPr/>
            </p:nvGrpSpPr>
            <p:grpSpPr bwMode="auto">
              <a:xfrm>
                <a:off x="1600200" y="5562600"/>
                <a:ext cx="229149" cy="439858"/>
                <a:chOff x="3580859" y="908566"/>
                <a:chExt cx="229149" cy="411480"/>
              </a:xfrm>
            </p:grpSpPr>
            <p:sp>
              <p:nvSpPr>
                <p:cNvPr id="4151" name="TextBox 13"/>
                <p:cNvSpPr txBox="1">
                  <a:spLocks noChangeArrowheads="1"/>
                </p:cNvSpPr>
                <p:nvPr/>
              </p:nvSpPr>
              <p:spPr bwMode="auto">
                <a:xfrm rot="5400000">
                  <a:off x="3484847" y="1004578"/>
                  <a:ext cx="411480" cy="219456"/>
                </a:xfrm>
                <a:prstGeom prst="rect">
                  <a:avLst/>
                </a:prstGeom>
                <a:solidFill>
                  <a:srgbClr val="663300"/>
                </a:solidFill>
                <a:ln w="38100">
                  <a:solidFill>
                    <a:srgbClr val="0070C0"/>
                  </a:solidFill>
                  <a:miter lim="800000"/>
                  <a:headEnd/>
                  <a:tailEnd/>
                </a:ln>
              </p:spPr>
              <p:txBody>
                <a:bodyPr>
                  <a:spAutoFit/>
                </a:bodyPr>
                <a:lstStyle/>
                <a:p>
                  <a:endParaRPr lang="en-US">
                    <a:latin typeface="Century Schoolbook" pitchFamily="18" charset="0"/>
                  </a:endParaRPr>
                </a:p>
              </p:txBody>
            </p:sp>
            <p:cxnSp>
              <p:nvCxnSpPr>
                <p:cNvPr id="167" name="Straight Connector 166"/>
                <p:cNvCxnSpPr/>
                <p:nvPr/>
              </p:nvCxnSpPr>
              <p:spPr>
                <a:xfrm rot="16200000" flipH="1">
                  <a:off x="3505069" y="990297"/>
                  <a:ext cx="380181" cy="228600"/>
                </a:xfrm>
                <a:prstGeom prst="line">
                  <a:avLst/>
                </a:prstGeom>
                <a:ln w="3810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5400000">
                  <a:off x="3505069" y="990297"/>
                  <a:ext cx="380181" cy="228600"/>
                </a:xfrm>
                <a:prstGeom prst="line">
                  <a:avLst/>
                </a:prstGeom>
                <a:ln w="3810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13" name="Group 171"/>
            <p:cNvGrpSpPr>
              <a:grpSpLocks/>
            </p:cNvGrpSpPr>
            <p:nvPr/>
          </p:nvGrpSpPr>
          <p:grpSpPr bwMode="auto">
            <a:xfrm>
              <a:off x="5334000" y="1447800"/>
              <a:ext cx="229149" cy="4724400"/>
              <a:chOff x="1600200" y="1295400"/>
              <a:chExt cx="229149" cy="4724400"/>
            </a:xfrm>
          </p:grpSpPr>
          <p:sp>
            <p:nvSpPr>
              <p:cNvPr id="173" name="Rectangle 172"/>
              <p:cNvSpPr/>
              <p:nvPr/>
            </p:nvSpPr>
            <p:spPr>
              <a:xfrm rot="16200000">
                <a:off x="-647700" y="3543300"/>
                <a:ext cx="4724400" cy="228600"/>
              </a:xfrm>
              <a:prstGeom prst="rect">
                <a:avLst/>
              </a:prstGeom>
              <a:blipFill dpi="0" rotWithShape="1">
                <a:blip r:embed="rId4" cstate="print">
                  <a:alphaModFix amt="95000"/>
                </a:blip>
                <a:srcRect/>
                <a:tile tx="0" ty="0" sx="100000" sy="100000" flip="none" algn="tl"/>
              </a:blip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4" name="Group 84"/>
              <p:cNvGrpSpPr>
                <a:grpSpLocks/>
              </p:cNvGrpSpPr>
              <p:nvPr/>
            </p:nvGrpSpPr>
            <p:grpSpPr bwMode="auto">
              <a:xfrm>
                <a:off x="1600200" y="1295400"/>
                <a:ext cx="229149" cy="439858"/>
                <a:chOff x="3580859" y="908566"/>
                <a:chExt cx="229149" cy="411480"/>
              </a:xfrm>
            </p:grpSpPr>
            <p:sp>
              <p:nvSpPr>
                <p:cNvPr id="4145" name="TextBox 13"/>
                <p:cNvSpPr txBox="1">
                  <a:spLocks noChangeArrowheads="1"/>
                </p:cNvSpPr>
                <p:nvPr/>
              </p:nvSpPr>
              <p:spPr bwMode="auto">
                <a:xfrm rot="5400000">
                  <a:off x="3484847" y="1004578"/>
                  <a:ext cx="411480" cy="219456"/>
                </a:xfrm>
                <a:prstGeom prst="rect">
                  <a:avLst/>
                </a:prstGeom>
                <a:solidFill>
                  <a:srgbClr val="663300"/>
                </a:solidFill>
                <a:ln w="38100">
                  <a:solidFill>
                    <a:srgbClr val="0070C0"/>
                  </a:solidFill>
                  <a:miter lim="800000"/>
                  <a:headEnd/>
                  <a:tailEnd/>
                </a:ln>
              </p:spPr>
              <p:txBody>
                <a:bodyPr>
                  <a:spAutoFit/>
                </a:bodyPr>
                <a:lstStyle/>
                <a:p>
                  <a:endParaRPr lang="en-US">
                    <a:latin typeface="Century Schoolbook" pitchFamily="18" charset="0"/>
                  </a:endParaRPr>
                </a:p>
              </p:txBody>
            </p:sp>
            <p:cxnSp>
              <p:nvCxnSpPr>
                <p:cNvPr id="180" name="Straight Connector 179"/>
                <p:cNvCxnSpPr/>
                <p:nvPr/>
              </p:nvCxnSpPr>
              <p:spPr>
                <a:xfrm rot="16200000" flipH="1">
                  <a:off x="3505069" y="990297"/>
                  <a:ext cx="380181" cy="228600"/>
                </a:xfrm>
                <a:prstGeom prst="line">
                  <a:avLst/>
                </a:prstGeom>
                <a:ln w="3810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505069" y="990297"/>
                  <a:ext cx="380181" cy="228600"/>
                </a:xfrm>
                <a:prstGeom prst="line">
                  <a:avLst/>
                </a:prstGeom>
                <a:ln w="3810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5" name="Group 84"/>
              <p:cNvGrpSpPr>
                <a:grpSpLocks/>
              </p:cNvGrpSpPr>
              <p:nvPr/>
            </p:nvGrpSpPr>
            <p:grpSpPr bwMode="auto">
              <a:xfrm>
                <a:off x="1600200" y="5562600"/>
                <a:ext cx="229149" cy="439858"/>
                <a:chOff x="3580859" y="908566"/>
                <a:chExt cx="229149" cy="411480"/>
              </a:xfrm>
            </p:grpSpPr>
            <p:sp>
              <p:nvSpPr>
                <p:cNvPr id="4142" name="TextBox 13"/>
                <p:cNvSpPr txBox="1">
                  <a:spLocks noChangeArrowheads="1"/>
                </p:cNvSpPr>
                <p:nvPr/>
              </p:nvSpPr>
              <p:spPr bwMode="auto">
                <a:xfrm rot="5400000">
                  <a:off x="3484847" y="1004578"/>
                  <a:ext cx="411480" cy="219456"/>
                </a:xfrm>
                <a:prstGeom prst="rect">
                  <a:avLst/>
                </a:prstGeom>
                <a:solidFill>
                  <a:srgbClr val="663300"/>
                </a:solidFill>
                <a:ln w="38100">
                  <a:solidFill>
                    <a:srgbClr val="0070C0"/>
                  </a:solidFill>
                  <a:miter lim="800000"/>
                  <a:headEnd/>
                  <a:tailEnd/>
                </a:ln>
              </p:spPr>
              <p:txBody>
                <a:bodyPr>
                  <a:spAutoFit/>
                </a:bodyPr>
                <a:lstStyle/>
                <a:p>
                  <a:endParaRPr lang="en-US">
                    <a:latin typeface="Century Schoolbook" pitchFamily="18" charset="0"/>
                  </a:endParaRPr>
                </a:p>
              </p:txBody>
            </p:sp>
            <p:cxnSp>
              <p:nvCxnSpPr>
                <p:cNvPr id="177" name="Straight Connector 176"/>
                <p:cNvCxnSpPr/>
                <p:nvPr/>
              </p:nvCxnSpPr>
              <p:spPr>
                <a:xfrm rot="16200000" flipH="1">
                  <a:off x="3505069" y="990297"/>
                  <a:ext cx="380181" cy="228600"/>
                </a:xfrm>
                <a:prstGeom prst="line">
                  <a:avLst/>
                </a:prstGeom>
                <a:ln w="3810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3505069" y="990297"/>
                  <a:ext cx="380181" cy="228600"/>
                </a:xfrm>
                <a:prstGeom prst="line">
                  <a:avLst/>
                </a:prstGeom>
                <a:ln w="38100">
                  <a:solidFill>
                    <a:srgbClr val="0070C0"/>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52" name="Rectangle 51"/>
            <p:cNvSpPr/>
            <p:nvPr/>
          </p:nvSpPr>
          <p:spPr>
            <a:xfrm>
              <a:off x="1295400" y="5562600"/>
              <a:ext cx="6096000" cy="228600"/>
            </a:xfrm>
            <a:prstGeom prst="rect">
              <a:avLst/>
            </a:prstGeom>
            <a:blipFill dpi="0" rotWithShape="1">
              <a:blip r:embed="rId3" cstate="print"/>
              <a:srcRect/>
              <a:tile tx="0" ty="0" sx="100000" sy="100000" flip="none" algn="tl"/>
            </a:blip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2" name="Rectangle 181"/>
            <p:cNvSpPr/>
            <p:nvPr/>
          </p:nvSpPr>
          <p:spPr>
            <a:xfrm>
              <a:off x="1219200" y="1905000"/>
              <a:ext cx="6172200" cy="228600"/>
            </a:xfrm>
            <a:prstGeom prst="rect">
              <a:avLst/>
            </a:prstGeom>
            <a:blipFill dpi="0" rotWithShape="1">
              <a:blip r:embed="rId3" cstate="print"/>
              <a:srcRect/>
              <a:tile tx="0" ty="0" sx="100000" sy="100000" flip="none" algn="tl"/>
            </a:blip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83" name="Rectangle 182"/>
          <p:cNvSpPr/>
          <p:nvPr/>
        </p:nvSpPr>
        <p:spPr>
          <a:xfrm>
            <a:off x="5257800" y="2286000"/>
            <a:ext cx="1143000" cy="304800"/>
          </a:xfrm>
          <a:prstGeom prst="rect">
            <a:avLst/>
          </a:prstGeom>
          <a:blipFill dpi="0" rotWithShape="1">
            <a:blip r:embed="rId3" cstate="print"/>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4" name="Rectangle 183"/>
          <p:cNvSpPr/>
          <p:nvPr/>
        </p:nvSpPr>
        <p:spPr>
          <a:xfrm>
            <a:off x="5257800" y="5410200"/>
            <a:ext cx="1143000" cy="304800"/>
          </a:xfrm>
          <a:prstGeom prst="rect">
            <a:avLst/>
          </a:prstGeom>
          <a:blipFill dpi="0" rotWithShape="1">
            <a:blip r:embed="rId3" cstate="print"/>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6" name="Group 207"/>
          <p:cNvGrpSpPr>
            <a:grpSpLocks/>
          </p:cNvGrpSpPr>
          <p:nvPr/>
        </p:nvGrpSpPr>
        <p:grpSpPr bwMode="auto">
          <a:xfrm>
            <a:off x="6781800" y="2057400"/>
            <a:ext cx="2133600" cy="738188"/>
            <a:chOff x="7086600" y="3124200"/>
            <a:chExt cx="2133600" cy="738664"/>
          </a:xfrm>
        </p:grpSpPr>
        <p:sp>
          <p:nvSpPr>
            <p:cNvPr id="4129" name="TextBox 19"/>
            <p:cNvSpPr txBox="1">
              <a:spLocks noChangeArrowheads="1"/>
            </p:cNvSpPr>
            <p:nvPr/>
          </p:nvSpPr>
          <p:spPr bwMode="auto">
            <a:xfrm>
              <a:off x="7924800" y="3124200"/>
              <a:ext cx="1295400" cy="738664"/>
            </a:xfrm>
            <a:prstGeom prst="rect">
              <a:avLst/>
            </a:prstGeom>
            <a:solidFill>
              <a:srgbClr val="FFFF00"/>
            </a:solidFill>
            <a:ln w="15875">
              <a:solidFill>
                <a:schemeClr val="tx1"/>
              </a:solidFill>
              <a:miter lim="800000"/>
              <a:headEnd/>
              <a:tailEnd/>
            </a:ln>
          </p:spPr>
          <p:txBody>
            <a:bodyPr>
              <a:spAutoFit/>
            </a:bodyPr>
            <a:lstStyle/>
            <a:p>
              <a:pPr algn="ctr"/>
              <a:r>
                <a:rPr lang="en-US" sz="1400" b="1"/>
                <a:t>Existing Gable End Stud</a:t>
              </a:r>
            </a:p>
          </p:txBody>
        </p:sp>
        <p:cxnSp>
          <p:nvCxnSpPr>
            <p:cNvPr id="59" name="Straight Arrow Connector 58"/>
            <p:cNvCxnSpPr>
              <a:stCxn id="4129" idx="1"/>
            </p:cNvCxnSpPr>
            <p:nvPr/>
          </p:nvCxnSpPr>
          <p:spPr>
            <a:xfrm rot="10800000" flipV="1">
              <a:off x="7086600" y="3494327"/>
              <a:ext cx="838200" cy="11119"/>
            </a:xfrm>
            <a:prstGeom prst="straightConnector1">
              <a:avLst/>
            </a:prstGeom>
            <a:ln w="28575">
              <a:solidFill>
                <a:schemeClr val="tx1"/>
              </a:solidFill>
              <a:headEnd type="diamond"/>
              <a:tailEnd type="arrow"/>
            </a:ln>
          </p:spPr>
          <p:style>
            <a:lnRef idx="1">
              <a:schemeClr val="accent1"/>
            </a:lnRef>
            <a:fillRef idx="0">
              <a:schemeClr val="accent1"/>
            </a:fillRef>
            <a:effectRef idx="0">
              <a:schemeClr val="accent1"/>
            </a:effectRef>
            <a:fontRef idx="minor">
              <a:schemeClr val="tx1"/>
            </a:fontRef>
          </p:style>
        </p:cxnSp>
      </p:grpSp>
      <p:grpSp>
        <p:nvGrpSpPr>
          <p:cNvPr id="17" name="Group 208"/>
          <p:cNvGrpSpPr>
            <a:grpSpLocks/>
          </p:cNvGrpSpPr>
          <p:nvPr/>
        </p:nvGrpSpPr>
        <p:grpSpPr bwMode="auto">
          <a:xfrm>
            <a:off x="6553200" y="4267200"/>
            <a:ext cx="1905000" cy="762000"/>
            <a:chOff x="5638800" y="5410200"/>
            <a:chExt cx="1905000" cy="523220"/>
          </a:xfrm>
        </p:grpSpPr>
        <p:cxnSp>
          <p:nvCxnSpPr>
            <p:cNvPr id="37" name="Straight Arrow Connector 36"/>
            <p:cNvCxnSpPr>
              <a:stCxn id="4128" idx="1"/>
            </p:cNvCxnSpPr>
            <p:nvPr/>
          </p:nvCxnSpPr>
          <p:spPr>
            <a:xfrm rot="10800000" flipV="1">
              <a:off x="5638800" y="5671810"/>
              <a:ext cx="609600" cy="42808"/>
            </a:xfrm>
            <a:prstGeom prst="straightConnector1">
              <a:avLst/>
            </a:prstGeom>
            <a:ln w="31750">
              <a:solidFill>
                <a:schemeClr val="tx1"/>
              </a:solidFill>
              <a:headEnd type="diamond"/>
              <a:tailEnd type="arrow"/>
            </a:ln>
          </p:spPr>
          <p:style>
            <a:lnRef idx="1">
              <a:schemeClr val="accent1"/>
            </a:lnRef>
            <a:fillRef idx="0">
              <a:schemeClr val="accent1"/>
            </a:fillRef>
            <a:effectRef idx="0">
              <a:schemeClr val="accent1"/>
            </a:effectRef>
            <a:fontRef idx="minor">
              <a:schemeClr val="tx1"/>
            </a:fontRef>
          </p:style>
        </p:cxnSp>
        <p:sp>
          <p:nvSpPr>
            <p:cNvPr id="4128" name="TextBox 17"/>
            <p:cNvSpPr txBox="1">
              <a:spLocks noChangeArrowheads="1"/>
            </p:cNvSpPr>
            <p:nvPr/>
          </p:nvSpPr>
          <p:spPr bwMode="auto">
            <a:xfrm>
              <a:off x="6248400" y="5410200"/>
              <a:ext cx="1295400" cy="523220"/>
            </a:xfrm>
            <a:prstGeom prst="rect">
              <a:avLst/>
            </a:prstGeom>
            <a:solidFill>
              <a:srgbClr val="FFFF00"/>
            </a:solidFill>
            <a:ln w="15875">
              <a:solidFill>
                <a:schemeClr val="tx1"/>
              </a:solidFill>
              <a:miter lim="800000"/>
              <a:headEnd/>
              <a:tailEnd/>
            </a:ln>
          </p:spPr>
          <p:txBody>
            <a:bodyPr>
              <a:spAutoFit/>
            </a:bodyPr>
            <a:lstStyle/>
            <a:p>
              <a:pPr algn="ctr"/>
              <a:r>
                <a:rPr lang="en-US" sz="1400" b="1"/>
                <a:t>New Retrofit stud</a:t>
              </a:r>
            </a:p>
          </p:txBody>
        </p:sp>
      </p:grpSp>
      <p:grpSp>
        <p:nvGrpSpPr>
          <p:cNvPr id="18" name="Group 82"/>
          <p:cNvGrpSpPr>
            <a:grpSpLocks/>
          </p:cNvGrpSpPr>
          <p:nvPr/>
        </p:nvGrpSpPr>
        <p:grpSpPr bwMode="auto">
          <a:xfrm>
            <a:off x="1752600" y="2209800"/>
            <a:ext cx="1295400" cy="3503612"/>
            <a:chOff x="1752600" y="2209006"/>
            <a:chExt cx="1295400" cy="3504406"/>
          </a:xfrm>
        </p:grpSpPr>
        <p:cxnSp>
          <p:nvCxnSpPr>
            <p:cNvPr id="82" name="Straight Arrow Connector 81"/>
            <p:cNvCxnSpPr/>
            <p:nvPr/>
          </p:nvCxnSpPr>
          <p:spPr>
            <a:xfrm rot="5400000" flipH="1" flipV="1">
              <a:off x="611585" y="3959621"/>
              <a:ext cx="3504406" cy="3175"/>
            </a:xfrm>
            <a:prstGeom prst="straightConnector1">
              <a:avLst/>
            </a:prstGeom>
            <a:ln w="3175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4126" name="TextBox 78"/>
            <p:cNvSpPr txBox="1">
              <a:spLocks noChangeArrowheads="1"/>
            </p:cNvSpPr>
            <p:nvPr/>
          </p:nvSpPr>
          <p:spPr bwMode="auto">
            <a:xfrm>
              <a:off x="1752600" y="3657134"/>
              <a:ext cx="1295400" cy="738664"/>
            </a:xfrm>
            <a:prstGeom prst="rect">
              <a:avLst/>
            </a:prstGeom>
            <a:solidFill>
              <a:srgbClr val="FFFF00"/>
            </a:solidFill>
            <a:ln w="15875">
              <a:solidFill>
                <a:schemeClr val="tx1"/>
              </a:solidFill>
              <a:miter lim="800000"/>
              <a:headEnd/>
              <a:tailEnd/>
            </a:ln>
          </p:spPr>
          <p:txBody>
            <a:bodyPr>
              <a:spAutoFit/>
            </a:bodyPr>
            <a:lstStyle/>
            <a:p>
              <a:pPr algn="ctr"/>
              <a:r>
                <a:rPr lang="en-US" sz="1400" b="1" dirty="0"/>
                <a:t>New Horizontal Brace</a:t>
              </a:r>
            </a:p>
          </p:txBody>
        </p:sp>
      </p:grpSp>
      <p:grpSp>
        <p:nvGrpSpPr>
          <p:cNvPr id="19" name="Group 84"/>
          <p:cNvGrpSpPr>
            <a:grpSpLocks/>
          </p:cNvGrpSpPr>
          <p:nvPr/>
        </p:nvGrpSpPr>
        <p:grpSpPr bwMode="auto">
          <a:xfrm>
            <a:off x="228600" y="4114800"/>
            <a:ext cx="7239000" cy="2438400"/>
            <a:chOff x="228600" y="4419600"/>
            <a:chExt cx="7086600" cy="2133600"/>
          </a:xfrm>
        </p:grpSpPr>
        <p:grpSp>
          <p:nvGrpSpPr>
            <p:cNvPr id="20" name="Group 75"/>
            <p:cNvGrpSpPr>
              <a:grpSpLocks/>
            </p:cNvGrpSpPr>
            <p:nvPr/>
          </p:nvGrpSpPr>
          <p:grpSpPr bwMode="auto">
            <a:xfrm>
              <a:off x="228600" y="4419600"/>
              <a:ext cx="1295400" cy="1524794"/>
              <a:chOff x="228600" y="4419600"/>
              <a:chExt cx="1295400" cy="1524794"/>
            </a:xfrm>
          </p:grpSpPr>
          <p:cxnSp>
            <p:nvCxnSpPr>
              <p:cNvPr id="80" name="Straight Arrow Connector 79"/>
              <p:cNvCxnSpPr/>
              <p:nvPr/>
            </p:nvCxnSpPr>
            <p:spPr>
              <a:xfrm rot="5400000">
                <a:off x="304801" y="5562600"/>
                <a:ext cx="762000" cy="3175"/>
              </a:xfrm>
              <a:prstGeom prst="straightConnector1">
                <a:avLst/>
              </a:prstGeom>
              <a:ln w="31750">
                <a:solidFill>
                  <a:schemeClr val="tx1"/>
                </a:solidFill>
                <a:headEnd type="diamond"/>
                <a:tailEnd type="oval"/>
              </a:ln>
            </p:spPr>
            <p:style>
              <a:lnRef idx="1">
                <a:schemeClr val="accent1"/>
              </a:lnRef>
              <a:fillRef idx="0">
                <a:schemeClr val="accent1"/>
              </a:fillRef>
              <a:effectRef idx="0">
                <a:schemeClr val="accent1"/>
              </a:effectRef>
              <a:fontRef idx="minor">
                <a:schemeClr val="tx1"/>
              </a:fontRef>
            </p:style>
          </p:cxnSp>
          <p:sp>
            <p:nvSpPr>
              <p:cNvPr id="4124" name="TextBox 269"/>
              <p:cNvSpPr txBox="1">
                <a:spLocks noChangeArrowheads="1"/>
              </p:cNvSpPr>
              <p:nvPr/>
            </p:nvSpPr>
            <p:spPr bwMode="auto">
              <a:xfrm>
                <a:off x="228600" y="4419600"/>
                <a:ext cx="1295400" cy="738664"/>
              </a:xfrm>
              <a:prstGeom prst="rect">
                <a:avLst/>
              </a:prstGeom>
              <a:solidFill>
                <a:srgbClr val="FFFF00"/>
              </a:solidFill>
              <a:ln w="15875">
                <a:solidFill>
                  <a:schemeClr val="tx1"/>
                </a:solidFill>
                <a:miter lim="800000"/>
                <a:headEnd/>
                <a:tailEnd/>
              </a:ln>
            </p:spPr>
            <p:txBody>
              <a:bodyPr>
                <a:spAutoFit/>
              </a:bodyPr>
              <a:lstStyle/>
              <a:p>
                <a:pPr algn="ctr"/>
                <a:r>
                  <a:rPr lang="en-US" sz="1400" b="1"/>
                  <a:t>Existing Ceiling System</a:t>
                </a:r>
              </a:p>
            </p:txBody>
          </p:sp>
        </p:grpSp>
        <p:sp>
          <p:nvSpPr>
            <p:cNvPr id="273" name="Rounded Rectangle 272"/>
            <p:cNvSpPr/>
            <p:nvPr/>
          </p:nvSpPr>
          <p:spPr>
            <a:xfrm>
              <a:off x="304800" y="5943600"/>
              <a:ext cx="7010400" cy="609600"/>
            </a:xfrm>
            <a:prstGeom prst="roundRect">
              <a:avLst/>
            </a:prstGeom>
            <a:solidFill>
              <a:schemeClr val="bg1">
                <a:lumMod val="85000"/>
                <a:alpha val="4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1" name="Group 83"/>
          <p:cNvGrpSpPr>
            <a:grpSpLocks/>
          </p:cNvGrpSpPr>
          <p:nvPr/>
        </p:nvGrpSpPr>
        <p:grpSpPr bwMode="auto">
          <a:xfrm>
            <a:off x="381000" y="1371600"/>
            <a:ext cx="6934200" cy="1981200"/>
            <a:chOff x="228600" y="1371600"/>
            <a:chExt cx="6934200" cy="2034064"/>
          </a:xfrm>
        </p:grpSpPr>
        <p:grpSp>
          <p:nvGrpSpPr>
            <p:cNvPr id="22" name="Group 76"/>
            <p:cNvGrpSpPr>
              <a:grpSpLocks/>
            </p:cNvGrpSpPr>
            <p:nvPr/>
          </p:nvGrpSpPr>
          <p:grpSpPr bwMode="auto">
            <a:xfrm>
              <a:off x="228600" y="2057400"/>
              <a:ext cx="1295400" cy="1348264"/>
              <a:chOff x="228600" y="2057400"/>
              <a:chExt cx="1295400" cy="1348264"/>
            </a:xfrm>
          </p:grpSpPr>
          <p:sp>
            <p:nvSpPr>
              <p:cNvPr id="4119" name="TextBox 211"/>
              <p:cNvSpPr txBox="1">
                <a:spLocks noChangeArrowheads="1"/>
              </p:cNvSpPr>
              <p:nvPr/>
            </p:nvSpPr>
            <p:spPr bwMode="auto">
              <a:xfrm>
                <a:off x="228600" y="2667000"/>
                <a:ext cx="1295400" cy="738664"/>
              </a:xfrm>
              <a:prstGeom prst="rect">
                <a:avLst/>
              </a:prstGeom>
              <a:solidFill>
                <a:srgbClr val="FFFF00"/>
              </a:solidFill>
              <a:ln w="15875">
                <a:solidFill>
                  <a:schemeClr val="tx1"/>
                </a:solidFill>
                <a:miter lim="800000"/>
                <a:headEnd/>
                <a:tailEnd/>
              </a:ln>
            </p:spPr>
            <p:txBody>
              <a:bodyPr>
                <a:spAutoFit/>
              </a:bodyPr>
              <a:lstStyle/>
              <a:p>
                <a:pPr algn="ctr"/>
                <a:r>
                  <a:rPr lang="en-US" sz="1400" b="1"/>
                  <a:t>Existing Roof System</a:t>
                </a:r>
              </a:p>
            </p:txBody>
          </p:sp>
          <p:cxnSp>
            <p:nvCxnSpPr>
              <p:cNvPr id="238" name="Straight Arrow Connector 237"/>
              <p:cNvCxnSpPr/>
              <p:nvPr/>
            </p:nvCxnSpPr>
            <p:spPr>
              <a:xfrm rot="5400000" flipH="1" flipV="1">
                <a:off x="151536" y="2361637"/>
                <a:ext cx="609743" cy="1587"/>
              </a:xfrm>
              <a:prstGeom prst="straightConnector1">
                <a:avLst/>
              </a:prstGeom>
              <a:ln w="317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268" name="Rounded Rectangle 267"/>
            <p:cNvSpPr/>
            <p:nvPr/>
          </p:nvSpPr>
          <p:spPr>
            <a:xfrm>
              <a:off x="228600" y="1371600"/>
              <a:ext cx="6934200" cy="685961"/>
            </a:xfrm>
            <a:prstGeom prst="roundRect">
              <a:avLst/>
            </a:prstGeom>
            <a:solidFill>
              <a:schemeClr val="bg1">
                <a:lumMod val="85000"/>
                <a:alpha val="4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3" name="Group 80"/>
          <p:cNvGrpSpPr>
            <a:grpSpLocks/>
          </p:cNvGrpSpPr>
          <p:nvPr/>
        </p:nvGrpSpPr>
        <p:grpSpPr bwMode="auto">
          <a:xfrm>
            <a:off x="4038600" y="2439988"/>
            <a:ext cx="1524000" cy="2971800"/>
            <a:chOff x="4038600" y="2439194"/>
            <a:chExt cx="1524000" cy="2971800"/>
          </a:xfrm>
        </p:grpSpPr>
        <p:cxnSp>
          <p:nvCxnSpPr>
            <p:cNvPr id="237" name="Straight Arrow Connector 236"/>
            <p:cNvCxnSpPr/>
            <p:nvPr/>
          </p:nvCxnSpPr>
          <p:spPr>
            <a:xfrm rot="5400000">
              <a:off x="4762501" y="4685506"/>
              <a:ext cx="1447800" cy="3175"/>
            </a:xfrm>
            <a:prstGeom prst="straightConnector1">
              <a:avLst/>
            </a:prstGeom>
            <a:ln w="31750">
              <a:solidFill>
                <a:schemeClr val="tx1"/>
              </a:solidFill>
              <a:headEnd type="diamond"/>
              <a:tailEnd type="arrow"/>
            </a:ln>
          </p:spPr>
          <p:style>
            <a:lnRef idx="1">
              <a:schemeClr val="accent1"/>
            </a:lnRef>
            <a:fillRef idx="0">
              <a:schemeClr val="accent1"/>
            </a:fillRef>
            <a:effectRef idx="0">
              <a:schemeClr val="accent1"/>
            </a:effectRef>
            <a:fontRef idx="minor">
              <a:schemeClr val="tx1"/>
            </a:fontRef>
          </p:style>
        </p:cxnSp>
        <p:sp>
          <p:nvSpPr>
            <p:cNvPr id="4115" name="TextBox 210"/>
            <p:cNvSpPr txBox="1">
              <a:spLocks noChangeArrowheads="1"/>
            </p:cNvSpPr>
            <p:nvPr/>
          </p:nvSpPr>
          <p:spPr bwMode="auto">
            <a:xfrm>
              <a:off x="4038600" y="3505200"/>
              <a:ext cx="1524000" cy="523220"/>
            </a:xfrm>
            <a:prstGeom prst="rect">
              <a:avLst/>
            </a:prstGeom>
            <a:solidFill>
              <a:srgbClr val="FFFF00"/>
            </a:solidFill>
            <a:ln w="15875">
              <a:solidFill>
                <a:schemeClr val="tx1"/>
              </a:solidFill>
              <a:miter lim="800000"/>
              <a:headEnd/>
              <a:tailEnd/>
            </a:ln>
          </p:spPr>
          <p:txBody>
            <a:bodyPr>
              <a:spAutoFit/>
            </a:bodyPr>
            <a:lstStyle/>
            <a:p>
              <a:pPr algn="ctr"/>
              <a:r>
                <a:rPr lang="en-US" sz="1400" b="1"/>
                <a:t>Compression Blocks</a:t>
              </a:r>
            </a:p>
          </p:txBody>
        </p:sp>
        <p:cxnSp>
          <p:nvCxnSpPr>
            <p:cNvPr id="280" name="Straight Arrow Connector 279"/>
            <p:cNvCxnSpPr/>
            <p:nvPr/>
          </p:nvCxnSpPr>
          <p:spPr>
            <a:xfrm rot="5400000" flipH="1" flipV="1">
              <a:off x="4876801" y="2971006"/>
              <a:ext cx="1066800" cy="3175"/>
            </a:xfrm>
            <a:prstGeom prst="straightConnector1">
              <a:avLst/>
            </a:prstGeom>
            <a:ln w="31750">
              <a:solidFill>
                <a:schemeClr val="tx1"/>
              </a:solidFill>
              <a:headEnd type="diamond"/>
              <a:tailEnd type="arrow"/>
            </a:ln>
          </p:spPr>
          <p:style>
            <a:lnRef idx="1">
              <a:schemeClr val="accent1"/>
            </a:lnRef>
            <a:fillRef idx="0">
              <a:schemeClr val="accent1"/>
            </a:fillRef>
            <a:effectRef idx="0">
              <a:schemeClr val="accent1"/>
            </a:effectRef>
            <a:fontRef idx="minor">
              <a:schemeClr val="tx1"/>
            </a:fontRef>
          </p:style>
        </p:cxnSp>
      </p:grpSp>
      <p:sp>
        <p:nvSpPr>
          <p:cNvPr id="289" name="Rectangle 288"/>
          <p:cNvSpPr/>
          <p:nvPr/>
        </p:nvSpPr>
        <p:spPr>
          <a:xfrm rot="5400000">
            <a:off x="4518819" y="3939381"/>
            <a:ext cx="4876800" cy="46038"/>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4" name="Group 77"/>
          <p:cNvGrpSpPr>
            <a:grpSpLocks/>
          </p:cNvGrpSpPr>
          <p:nvPr/>
        </p:nvGrpSpPr>
        <p:grpSpPr bwMode="auto">
          <a:xfrm>
            <a:off x="3352800" y="2667000"/>
            <a:ext cx="1676400" cy="523875"/>
            <a:chOff x="3200400" y="2667000"/>
            <a:chExt cx="1676400" cy="523220"/>
          </a:xfrm>
        </p:grpSpPr>
        <p:sp>
          <p:nvSpPr>
            <p:cNvPr id="4111" name="TextBox 292"/>
            <p:cNvSpPr txBox="1">
              <a:spLocks noChangeArrowheads="1"/>
            </p:cNvSpPr>
            <p:nvPr/>
          </p:nvSpPr>
          <p:spPr bwMode="auto">
            <a:xfrm>
              <a:off x="3505200" y="2667000"/>
              <a:ext cx="1066800" cy="523220"/>
            </a:xfrm>
            <a:prstGeom prst="rect">
              <a:avLst/>
            </a:prstGeom>
            <a:solidFill>
              <a:srgbClr val="FFFF00"/>
            </a:solidFill>
            <a:ln w="15875">
              <a:solidFill>
                <a:schemeClr val="tx1"/>
              </a:solidFill>
              <a:miter lim="800000"/>
              <a:headEnd/>
              <a:tailEnd/>
            </a:ln>
          </p:spPr>
          <p:txBody>
            <a:bodyPr>
              <a:spAutoFit/>
            </a:bodyPr>
            <a:lstStyle/>
            <a:p>
              <a:pPr algn="ctr"/>
              <a:r>
                <a:rPr lang="en-US" sz="1400" b="1"/>
                <a:t>Roof Framing</a:t>
              </a:r>
            </a:p>
          </p:txBody>
        </p:sp>
        <p:cxnSp>
          <p:nvCxnSpPr>
            <p:cNvPr id="294" name="Straight Arrow Connector 293"/>
            <p:cNvCxnSpPr>
              <a:stCxn id="4111" idx="1"/>
            </p:cNvCxnSpPr>
            <p:nvPr/>
          </p:nvCxnSpPr>
          <p:spPr>
            <a:xfrm rot="10800000">
              <a:off x="3200400" y="2895314"/>
              <a:ext cx="304800" cy="33296"/>
            </a:xfrm>
            <a:prstGeom prst="straightConnector1">
              <a:avLst/>
            </a:prstGeom>
            <a:ln w="317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99" name="Straight Arrow Connector 298"/>
            <p:cNvCxnSpPr>
              <a:stCxn id="4111" idx="3"/>
            </p:cNvCxnSpPr>
            <p:nvPr/>
          </p:nvCxnSpPr>
          <p:spPr>
            <a:xfrm>
              <a:off x="4572000" y="2928610"/>
              <a:ext cx="304800" cy="42808"/>
            </a:xfrm>
            <a:prstGeom prst="straightConnector1">
              <a:avLst/>
            </a:prstGeom>
            <a:ln w="317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81" name="Slide Number Placeholder 80"/>
          <p:cNvSpPr>
            <a:spLocks noGrp="1"/>
          </p:cNvSpPr>
          <p:nvPr>
            <p:ph type="sldNum" sz="quarter" idx="12"/>
          </p:nvPr>
        </p:nvSpPr>
        <p:spPr/>
        <p:txBody>
          <a:bodyPr/>
          <a:lstStyle/>
          <a:p>
            <a:fld id="{02968404-3B41-4FE5-BB0F-BE1823FC4EFF}" type="slidenum">
              <a:rPr lang="en-US" smtClean="0"/>
              <a:pPr/>
              <a:t>63</a:t>
            </a:fld>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Content Placeholder 3" descr="1604.1.1c.bmp"/>
          <p:cNvPicPr>
            <a:picLocks noGrp="1" noChangeAspect="1"/>
          </p:cNvPicPr>
          <p:nvPr>
            <p:ph idx="1"/>
          </p:nvPr>
        </p:nvPicPr>
        <p:blipFill>
          <a:blip r:embed="rId3" cstate="print"/>
          <a:srcRect/>
          <a:stretch>
            <a:fillRect/>
          </a:stretch>
        </p:blipFill>
        <p:spPr>
          <a:xfrm>
            <a:off x="304800" y="1066800"/>
            <a:ext cx="5890806" cy="5516563"/>
          </a:xfrm>
          <a:ln w="25400">
            <a:solidFill>
              <a:srgbClr val="0070C0"/>
            </a:solidFill>
          </a:ln>
          <a:effectLst>
            <a:outerShdw blurRad="50800" dist="38100" dir="2700000" algn="tl" rotWithShape="0">
              <a:prstClr val="black">
                <a:alpha val="40000"/>
              </a:prstClr>
            </a:outerShdw>
          </a:effectLst>
        </p:spPr>
      </p:pic>
      <p:sp>
        <p:nvSpPr>
          <p:cNvPr id="15" name="Rounded Rectangle 14"/>
          <p:cNvSpPr/>
          <p:nvPr/>
        </p:nvSpPr>
        <p:spPr>
          <a:xfrm>
            <a:off x="4648200" y="2667000"/>
            <a:ext cx="1447800" cy="60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6" name="Title 1"/>
          <p:cNvSpPr>
            <a:spLocks noGrp="1"/>
          </p:cNvSpPr>
          <p:nvPr>
            <p:ph type="title"/>
          </p:nvPr>
        </p:nvSpPr>
        <p:spPr>
          <a:xfrm>
            <a:off x="1295400" y="228600"/>
            <a:ext cx="5867400" cy="838200"/>
          </a:xfrm>
        </p:spPr>
        <p:txBody>
          <a:bodyPr>
            <a:normAutofit/>
          </a:bodyPr>
          <a:lstStyle/>
          <a:p>
            <a:r>
              <a:rPr lang="en-US" sz="2300" b="1" dirty="0" smtClean="0">
                <a:solidFill>
                  <a:srgbClr val="00B0F0"/>
                </a:solidFill>
              </a:rPr>
              <a:t>Basic Gable End Retrofit Methodology</a:t>
            </a:r>
          </a:p>
        </p:txBody>
      </p:sp>
      <p:sp>
        <p:nvSpPr>
          <p:cNvPr id="3077" name="TextBox 5"/>
          <p:cNvSpPr txBox="1">
            <a:spLocks noChangeArrowheads="1"/>
          </p:cNvSpPr>
          <p:nvPr/>
        </p:nvSpPr>
        <p:spPr bwMode="auto">
          <a:xfrm>
            <a:off x="1143000" y="1219200"/>
            <a:ext cx="4572000" cy="369888"/>
          </a:xfrm>
          <a:prstGeom prst="rect">
            <a:avLst/>
          </a:prstGeom>
          <a:solidFill>
            <a:schemeClr val="bg1"/>
          </a:solidFill>
          <a:ln w="9525">
            <a:noFill/>
            <a:miter lim="800000"/>
            <a:headEnd/>
            <a:tailEnd/>
          </a:ln>
        </p:spPr>
        <p:txBody>
          <a:bodyPr>
            <a:spAutoFit/>
          </a:bodyPr>
          <a:lstStyle/>
          <a:p>
            <a:endParaRPr lang="en-US">
              <a:latin typeface="Century Schoolbook" pitchFamily="18" charset="0"/>
            </a:endParaRPr>
          </a:p>
        </p:txBody>
      </p:sp>
      <p:sp>
        <p:nvSpPr>
          <p:cNvPr id="3078" name="TextBox 6"/>
          <p:cNvSpPr txBox="1">
            <a:spLocks noChangeArrowheads="1"/>
          </p:cNvSpPr>
          <p:nvPr/>
        </p:nvSpPr>
        <p:spPr bwMode="auto">
          <a:xfrm rot="-1041025">
            <a:off x="1868488" y="2262188"/>
            <a:ext cx="2411412" cy="127000"/>
          </a:xfrm>
          <a:prstGeom prst="rect">
            <a:avLst/>
          </a:prstGeom>
          <a:blipFill dpi="0" rotWithShape="1">
            <a:blip r:embed="rId4" cstate="print">
              <a:alphaModFix amt="50000"/>
            </a:blip>
            <a:srcRect/>
            <a:tile tx="0" ty="0" sx="100000" sy="100000" flip="none" algn="tl"/>
          </a:blipFill>
          <a:ln w="9525">
            <a:noFill/>
            <a:miter lim="800000"/>
            <a:headEnd/>
            <a:tailEnd/>
          </a:ln>
        </p:spPr>
        <p:txBody>
          <a:bodyPr>
            <a:spAutoFit/>
          </a:bodyPr>
          <a:lstStyle/>
          <a:p>
            <a:endParaRPr lang="en-US" sz="1200">
              <a:latin typeface="Century Schoolbook" pitchFamily="18" charset="0"/>
            </a:endParaRPr>
          </a:p>
        </p:txBody>
      </p:sp>
      <p:sp>
        <p:nvSpPr>
          <p:cNvPr id="3079" name="TextBox 7"/>
          <p:cNvSpPr txBox="1">
            <a:spLocks noChangeArrowheads="1"/>
          </p:cNvSpPr>
          <p:nvPr/>
        </p:nvSpPr>
        <p:spPr bwMode="auto">
          <a:xfrm rot="-5400000">
            <a:off x="2924968" y="3171032"/>
            <a:ext cx="2239963" cy="165100"/>
          </a:xfrm>
          <a:prstGeom prst="rect">
            <a:avLst/>
          </a:prstGeom>
          <a:blipFill dpi="0" rotWithShape="1">
            <a:blip r:embed="rId4" cstate="print">
              <a:alphaModFix amt="50000"/>
            </a:blip>
            <a:srcRect/>
            <a:tile tx="0" ty="0" sx="100000" sy="100000" flip="none" algn="tl"/>
          </a:blipFill>
          <a:ln w="9525">
            <a:noFill/>
            <a:miter lim="800000"/>
            <a:headEnd/>
            <a:tailEnd/>
          </a:ln>
        </p:spPr>
        <p:txBody>
          <a:bodyPr>
            <a:spAutoFit/>
          </a:bodyPr>
          <a:lstStyle/>
          <a:p>
            <a:endParaRPr lang="en-US" sz="1200">
              <a:latin typeface="Century Schoolbook" pitchFamily="18" charset="0"/>
            </a:endParaRPr>
          </a:p>
        </p:txBody>
      </p:sp>
      <p:sp>
        <p:nvSpPr>
          <p:cNvPr id="3080" name="TextBox 8"/>
          <p:cNvSpPr txBox="1">
            <a:spLocks noChangeArrowheads="1"/>
          </p:cNvSpPr>
          <p:nvPr/>
        </p:nvSpPr>
        <p:spPr bwMode="auto">
          <a:xfrm rot="-1002919">
            <a:off x="1879600" y="4576763"/>
            <a:ext cx="2411413" cy="228600"/>
          </a:xfrm>
          <a:prstGeom prst="rect">
            <a:avLst/>
          </a:prstGeom>
          <a:blipFill dpi="0" rotWithShape="1">
            <a:blip r:embed="rId4" cstate="print">
              <a:alphaModFix amt="50000"/>
            </a:blip>
            <a:srcRect/>
            <a:tile tx="0" ty="0" sx="100000" sy="100000" flip="none" algn="tl"/>
          </a:blipFill>
          <a:ln w="9525">
            <a:noFill/>
            <a:miter lim="800000"/>
            <a:headEnd/>
            <a:tailEnd/>
          </a:ln>
        </p:spPr>
        <p:txBody>
          <a:bodyPr>
            <a:spAutoFit/>
          </a:bodyPr>
          <a:lstStyle/>
          <a:p>
            <a:endParaRPr lang="en-US" sz="1200">
              <a:latin typeface="Century Schoolbook" pitchFamily="18" charset="0"/>
            </a:endParaRPr>
          </a:p>
        </p:txBody>
      </p:sp>
      <p:sp>
        <p:nvSpPr>
          <p:cNvPr id="3081" name="TextBox 9"/>
          <p:cNvSpPr txBox="1">
            <a:spLocks noChangeArrowheads="1"/>
          </p:cNvSpPr>
          <p:nvPr/>
        </p:nvSpPr>
        <p:spPr bwMode="auto">
          <a:xfrm>
            <a:off x="609600" y="3505200"/>
            <a:ext cx="1600200" cy="923925"/>
          </a:xfrm>
          <a:prstGeom prst="rect">
            <a:avLst/>
          </a:prstGeom>
          <a:solidFill>
            <a:schemeClr val="bg1"/>
          </a:solidFill>
          <a:ln w="9525">
            <a:noFill/>
            <a:miter lim="800000"/>
            <a:headEnd/>
            <a:tailEnd/>
          </a:ln>
        </p:spPr>
        <p:txBody>
          <a:bodyPr>
            <a:spAutoFit/>
          </a:bodyPr>
          <a:lstStyle/>
          <a:p>
            <a:endParaRPr lang="en-US"/>
          </a:p>
          <a:p>
            <a:endParaRPr lang="en-US"/>
          </a:p>
          <a:p>
            <a:endParaRPr lang="en-US"/>
          </a:p>
        </p:txBody>
      </p:sp>
      <p:sp>
        <p:nvSpPr>
          <p:cNvPr id="3082" name="TextBox 10"/>
          <p:cNvSpPr txBox="1">
            <a:spLocks noChangeArrowheads="1"/>
          </p:cNvSpPr>
          <p:nvPr/>
        </p:nvSpPr>
        <p:spPr bwMode="auto">
          <a:xfrm>
            <a:off x="6705600" y="1143000"/>
            <a:ext cx="2133600" cy="1477328"/>
          </a:xfrm>
          <a:prstGeom prst="rect">
            <a:avLst/>
          </a:prstGeom>
          <a:solidFill>
            <a:schemeClr val="bg2"/>
          </a:solidFill>
          <a:ln w="19050">
            <a:solidFill>
              <a:schemeClr val="tx1"/>
            </a:solidFill>
            <a:miter lim="800000"/>
            <a:headEnd/>
            <a:tailEnd/>
          </a:ln>
        </p:spPr>
        <p:txBody>
          <a:bodyPr>
            <a:spAutoFit/>
          </a:bodyPr>
          <a:lstStyle/>
          <a:p>
            <a:r>
              <a:rPr lang="en-US" b="1" dirty="0"/>
              <a:t>3. Retrofit studs are connected to horizontal braces with </a:t>
            </a:r>
            <a:r>
              <a:rPr lang="en-US" b="1" dirty="0" smtClean="0"/>
              <a:t>straps</a:t>
            </a:r>
            <a:r>
              <a:rPr lang="en-US" b="1" dirty="0"/>
              <a:t>.</a:t>
            </a:r>
          </a:p>
        </p:txBody>
      </p:sp>
      <p:sp>
        <p:nvSpPr>
          <p:cNvPr id="3083" name="TextBox 11"/>
          <p:cNvSpPr txBox="1">
            <a:spLocks noChangeArrowheads="1"/>
          </p:cNvSpPr>
          <p:nvPr/>
        </p:nvSpPr>
        <p:spPr bwMode="auto">
          <a:xfrm>
            <a:off x="6477000" y="3200400"/>
            <a:ext cx="2514600" cy="1323975"/>
          </a:xfrm>
          <a:prstGeom prst="rect">
            <a:avLst/>
          </a:prstGeom>
          <a:solidFill>
            <a:schemeClr val="bg2"/>
          </a:solidFill>
          <a:ln w="19050">
            <a:solidFill>
              <a:schemeClr val="tx1"/>
            </a:solidFill>
            <a:miter lim="800000"/>
            <a:headEnd/>
            <a:tailEnd/>
          </a:ln>
        </p:spPr>
        <p:txBody>
          <a:bodyPr>
            <a:spAutoFit/>
          </a:bodyPr>
          <a:lstStyle/>
          <a:p>
            <a:r>
              <a:rPr lang="en-US" sz="2000" b="1" dirty="0"/>
              <a:t>4. </a:t>
            </a:r>
            <a:r>
              <a:rPr lang="en-US" sz="2000" b="1" dirty="0" smtClean="0"/>
              <a:t>Gable-end </a:t>
            </a:r>
            <a:r>
              <a:rPr lang="en-US" sz="2000" b="1" dirty="0"/>
              <a:t>framing member connected to wall below.</a:t>
            </a:r>
          </a:p>
        </p:txBody>
      </p:sp>
      <p:sp>
        <p:nvSpPr>
          <p:cNvPr id="3084" name="TextBox 12"/>
          <p:cNvSpPr txBox="1">
            <a:spLocks noChangeArrowheads="1"/>
          </p:cNvSpPr>
          <p:nvPr/>
        </p:nvSpPr>
        <p:spPr bwMode="auto">
          <a:xfrm>
            <a:off x="381000" y="1066800"/>
            <a:ext cx="3276600" cy="923925"/>
          </a:xfrm>
          <a:prstGeom prst="rect">
            <a:avLst/>
          </a:prstGeom>
          <a:solidFill>
            <a:schemeClr val="bg2"/>
          </a:solidFill>
          <a:ln w="19050">
            <a:solidFill>
              <a:schemeClr val="tx1"/>
            </a:solidFill>
            <a:miter lim="800000"/>
            <a:headEnd/>
            <a:tailEnd/>
          </a:ln>
        </p:spPr>
        <p:txBody>
          <a:bodyPr>
            <a:spAutoFit/>
          </a:bodyPr>
          <a:lstStyle/>
          <a:p>
            <a:r>
              <a:rPr lang="en-US" b="1" dirty="0"/>
              <a:t>2. Retrofit stud fastened to existing stud to supplement existing stud.</a:t>
            </a:r>
          </a:p>
        </p:txBody>
      </p:sp>
      <p:sp>
        <p:nvSpPr>
          <p:cNvPr id="14" name="Rounded Rectangle 13"/>
          <p:cNvSpPr/>
          <p:nvPr/>
        </p:nvSpPr>
        <p:spPr>
          <a:xfrm>
            <a:off x="2514600" y="3124200"/>
            <a:ext cx="1371600" cy="76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7" name="Straight Arrow Connector 16"/>
          <p:cNvCxnSpPr>
            <a:stCxn id="3082" idx="1"/>
          </p:cNvCxnSpPr>
          <p:nvPr/>
        </p:nvCxnSpPr>
        <p:spPr>
          <a:xfrm rot="10800000" flipV="1">
            <a:off x="4648200" y="1881664"/>
            <a:ext cx="2057400" cy="861536"/>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3429000" y="3200400"/>
            <a:ext cx="1676400" cy="762000"/>
          </a:xfrm>
          <a:prstGeom prst="straightConnector1">
            <a:avLst/>
          </a:prstGeom>
          <a:ln w="19050">
            <a:solidFill>
              <a:schemeClr val="tx1"/>
            </a:solidFill>
            <a:headEnd type="diamond"/>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6200000" flipV="1">
            <a:off x="4076700" y="2171700"/>
            <a:ext cx="685800" cy="457200"/>
          </a:xfrm>
          <a:prstGeom prst="straightConnector1">
            <a:avLst/>
          </a:prstGeom>
          <a:ln w="19050">
            <a:solidFill>
              <a:schemeClr val="tx1"/>
            </a:solidFill>
            <a:headEnd type="diamond"/>
            <a:tailEnd type="arrow"/>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648200" y="3505200"/>
            <a:ext cx="1524000" cy="60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7" name="Straight Arrow Connector 26"/>
          <p:cNvCxnSpPr/>
          <p:nvPr/>
        </p:nvCxnSpPr>
        <p:spPr>
          <a:xfrm rot="10800000">
            <a:off x="4648200" y="3581400"/>
            <a:ext cx="1828800" cy="76200"/>
          </a:xfrm>
          <a:prstGeom prst="straightConnector1">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0800000" flipV="1">
            <a:off x="3200400" y="3581400"/>
            <a:ext cx="1447800" cy="990600"/>
          </a:xfrm>
          <a:prstGeom prst="straightConnector1">
            <a:avLst/>
          </a:prstGeom>
          <a:ln w="19050">
            <a:solidFill>
              <a:schemeClr val="tx1"/>
            </a:solidFill>
            <a:headEnd type="diamond"/>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4076700" y="4076700"/>
            <a:ext cx="1066800" cy="76200"/>
          </a:xfrm>
          <a:prstGeom prst="straightConnector1">
            <a:avLst/>
          </a:prstGeom>
          <a:ln w="19050">
            <a:solidFill>
              <a:schemeClr val="tx1"/>
            </a:solidFill>
            <a:headEnd type="diamond"/>
            <a:tailEnd type="arrow"/>
          </a:ln>
        </p:spPr>
        <p:style>
          <a:lnRef idx="1">
            <a:schemeClr val="accent1"/>
          </a:lnRef>
          <a:fillRef idx="0">
            <a:schemeClr val="accent1"/>
          </a:fillRef>
          <a:effectRef idx="0">
            <a:schemeClr val="accent1"/>
          </a:effectRef>
          <a:fontRef idx="minor">
            <a:schemeClr val="tx1"/>
          </a:fontRef>
        </p:style>
      </p:cxnSp>
      <p:sp>
        <p:nvSpPr>
          <p:cNvPr id="3093" name="Rectangle 32"/>
          <p:cNvSpPr>
            <a:spLocks noChangeArrowheads="1"/>
          </p:cNvSpPr>
          <p:nvPr/>
        </p:nvSpPr>
        <p:spPr bwMode="auto">
          <a:xfrm>
            <a:off x="381000" y="3276600"/>
            <a:ext cx="2286000" cy="2031325"/>
          </a:xfrm>
          <a:prstGeom prst="rect">
            <a:avLst/>
          </a:prstGeom>
          <a:solidFill>
            <a:schemeClr val="bg2"/>
          </a:solidFill>
          <a:ln w="19050">
            <a:solidFill>
              <a:schemeClr val="tx1"/>
            </a:solidFill>
            <a:miter lim="800000"/>
            <a:headEnd/>
            <a:tailEnd/>
          </a:ln>
        </p:spPr>
        <p:txBody>
          <a:bodyPr wrap="square">
            <a:spAutoFit/>
          </a:bodyPr>
          <a:lstStyle/>
          <a:p>
            <a:r>
              <a:rPr lang="en-US" b="1" dirty="0"/>
              <a:t>1. Horizontal braces fastened to roof and ceiling diaphragms via the roof and ceiling members</a:t>
            </a:r>
          </a:p>
        </p:txBody>
      </p:sp>
      <p:cxnSp>
        <p:nvCxnSpPr>
          <p:cNvPr id="34" name="Straight Arrow Connector 33"/>
          <p:cNvCxnSpPr/>
          <p:nvPr/>
        </p:nvCxnSpPr>
        <p:spPr>
          <a:xfrm rot="5400000" flipH="1" flipV="1">
            <a:off x="2095500" y="2857500"/>
            <a:ext cx="609600" cy="228600"/>
          </a:xfrm>
          <a:prstGeom prst="straightConnector1">
            <a:avLst/>
          </a:prstGeom>
          <a:ln w="19050">
            <a:solidFill>
              <a:schemeClr val="tx1"/>
            </a:solidFill>
            <a:headEnd type="diamond"/>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2667000" y="4495800"/>
            <a:ext cx="304800" cy="228600"/>
          </a:xfrm>
          <a:prstGeom prst="straightConnector1">
            <a:avLst/>
          </a:prstGeom>
          <a:ln w="19050">
            <a:solidFill>
              <a:schemeClr val="tx1"/>
            </a:solidFill>
            <a:headEnd type="diamond"/>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743200" y="2057400"/>
            <a:ext cx="1181099" cy="1447800"/>
          </a:xfrm>
          <a:prstGeom prst="straightConnector1">
            <a:avLst/>
          </a:prstGeom>
          <a:ln w="19050">
            <a:solidFill>
              <a:schemeClr val="tx1"/>
            </a:solidFill>
            <a:headEnd type="diamond"/>
            <a:tailEnd type="arrow"/>
          </a:ln>
        </p:spPr>
        <p:style>
          <a:lnRef idx="1">
            <a:schemeClr val="accent1"/>
          </a:lnRef>
          <a:fillRef idx="0">
            <a:schemeClr val="accent1"/>
          </a:fillRef>
          <a:effectRef idx="0">
            <a:schemeClr val="accent1"/>
          </a:effectRef>
          <a:fontRef idx="minor">
            <a:schemeClr val="tx1"/>
          </a:fontRef>
        </p:style>
      </p:cxnSp>
      <p:sp>
        <p:nvSpPr>
          <p:cNvPr id="25" name="Slide Number Placeholder 24"/>
          <p:cNvSpPr>
            <a:spLocks noGrp="1"/>
          </p:cNvSpPr>
          <p:nvPr>
            <p:ph type="sldNum" sz="quarter" idx="12"/>
          </p:nvPr>
        </p:nvSpPr>
        <p:spPr/>
        <p:txBody>
          <a:bodyPr/>
          <a:lstStyle/>
          <a:p>
            <a:fld id="{02968404-3B41-4FE5-BB0F-BE1823FC4EFF}" type="slidenum">
              <a:rPr lang="en-US" smtClean="0"/>
              <a:pPr/>
              <a:t>64</a:t>
            </a:fld>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cstate="print"/>
          <a:srcRect/>
          <a:stretch>
            <a:fillRect/>
          </a:stretch>
        </p:blipFill>
        <p:spPr>
          <a:xfrm>
            <a:off x="609600" y="990600"/>
            <a:ext cx="7924801" cy="5551413"/>
          </a:xfrm>
          <a:ln w="38100">
            <a:solidFill>
              <a:srgbClr val="00B0F0"/>
            </a:solidFill>
          </a:ln>
        </p:spPr>
      </p:pic>
      <p:grpSp>
        <p:nvGrpSpPr>
          <p:cNvPr id="2" name="Group 30"/>
          <p:cNvGrpSpPr>
            <a:grpSpLocks/>
          </p:cNvGrpSpPr>
          <p:nvPr/>
        </p:nvGrpSpPr>
        <p:grpSpPr bwMode="auto">
          <a:xfrm>
            <a:off x="3886200" y="3048000"/>
            <a:ext cx="2895600" cy="1143000"/>
            <a:chOff x="4114800" y="2743200"/>
            <a:chExt cx="2895600" cy="1143000"/>
          </a:xfrm>
        </p:grpSpPr>
        <p:sp>
          <p:nvSpPr>
            <p:cNvPr id="5144" name="TextBox 4"/>
            <p:cNvSpPr txBox="1">
              <a:spLocks noChangeArrowheads="1"/>
            </p:cNvSpPr>
            <p:nvPr/>
          </p:nvSpPr>
          <p:spPr bwMode="auto">
            <a:xfrm>
              <a:off x="4114800" y="2743200"/>
              <a:ext cx="2010487" cy="369332"/>
            </a:xfrm>
            <a:prstGeom prst="rect">
              <a:avLst/>
            </a:prstGeom>
            <a:solidFill>
              <a:srgbClr val="FFFF00"/>
            </a:solidFill>
            <a:ln w="19050">
              <a:solidFill>
                <a:schemeClr val="tx1"/>
              </a:solidFill>
              <a:miter lim="800000"/>
              <a:headEnd/>
              <a:tailEnd/>
            </a:ln>
          </p:spPr>
          <p:txBody>
            <a:bodyPr wrap="none">
              <a:spAutoFit/>
            </a:bodyPr>
            <a:lstStyle/>
            <a:p>
              <a:r>
                <a:rPr lang="en-US" b="1" dirty="0"/>
                <a:t>2. Retrofit Stud</a:t>
              </a:r>
            </a:p>
          </p:txBody>
        </p:sp>
        <p:cxnSp>
          <p:nvCxnSpPr>
            <p:cNvPr id="7" name="Straight Arrow Connector 6"/>
            <p:cNvCxnSpPr/>
            <p:nvPr/>
          </p:nvCxnSpPr>
          <p:spPr>
            <a:xfrm rot="16200000" flipH="1">
              <a:off x="5257800" y="3200400"/>
              <a:ext cx="762000" cy="609600"/>
            </a:xfrm>
            <a:prstGeom prst="straightConnector1">
              <a:avLst/>
            </a:prstGeom>
            <a:ln w="25400">
              <a:solidFill>
                <a:schemeClr val="tx1">
                  <a:lumMod val="95000"/>
                  <a:lumOff val="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495800" y="3124200"/>
              <a:ext cx="838200" cy="381000"/>
            </a:xfrm>
            <a:prstGeom prst="straightConnector1">
              <a:avLst/>
            </a:prstGeom>
            <a:ln w="25400">
              <a:solidFill>
                <a:schemeClr val="tx1">
                  <a:lumMod val="95000"/>
                  <a:lumOff val="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335588" y="3125788"/>
              <a:ext cx="71437" cy="608012"/>
            </a:xfrm>
            <a:prstGeom prst="straightConnector1">
              <a:avLst/>
            </a:prstGeom>
            <a:ln w="25400">
              <a:solidFill>
                <a:schemeClr val="tx1">
                  <a:lumMod val="95000"/>
                  <a:lumOff val="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334000" y="3124200"/>
              <a:ext cx="1676400" cy="609600"/>
            </a:xfrm>
            <a:prstGeom prst="straightConnector1">
              <a:avLst/>
            </a:prstGeom>
            <a:ln w="25400">
              <a:solidFill>
                <a:schemeClr val="tx1">
                  <a:lumMod val="95000"/>
                  <a:lumOff val="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7"/>
          <p:cNvGrpSpPr>
            <a:grpSpLocks/>
          </p:cNvGrpSpPr>
          <p:nvPr/>
        </p:nvGrpSpPr>
        <p:grpSpPr bwMode="auto">
          <a:xfrm>
            <a:off x="2209800" y="1752600"/>
            <a:ext cx="4038600" cy="4724400"/>
            <a:chOff x="2209800" y="1752600"/>
            <a:chExt cx="4038600" cy="4724400"/>
          </a:xfrm>
        </p:grpSpPr>
        <p:sp>
          <p:nvSpPr>
            <p:cNvPr id="5137" name="TextBox 28"/>
            <p:cNvSpPr txBox="1">
              <a:spLocks noChangeArrowheads="1"/>
            </p:cNvSpPr>
            <p:nvPr/>
          </p:nvSpPr>
          <p:spPr bwMode="auto">
            <a:xfrm>
              <a:off x="2209800" y="4114800"/>
              <a:ext cx="2476960" cy="369332"/>
            </a:xfrm>
            <a:prstGeom prst="rect">
              <a:avLst/>
            </a:prstGeom>
            <a:solidFill>
              <a:srgbClr val="FFFF00"/>
            </a:solidFill>
            <a:ln w="19050">
              <a:solidFill>
                <a:schemeClr val="tx1"/>
              </a:solidFill>
              <a:miter lim="800000"/>
              <a:headEnd/>
              <a:tailEnd/>
            </a:ln>
          </p:spPr>
          <p:txBody>
            <a:bodyPr wrap="none">
              <a:spAutoFit/>
            </a:bodyPr>
            <a:lstStyle/>
            <a:p>
              <a:r>
                <a:rPr lang="en-US" b="1" dirty="0"/>
                <a:t>1. Horizontal Brace</a:t>
              </a:r>
            </a:p>
          </p:txBody>
        </p:sp>
        <p:cxnSp>
          <p:nvCxnSpPr>
            <p:cNvPr id="30" name="Straight Arrow Connector 29"/>
            <p:cNvCxnSpPr/>
            <p:nvPr/>
          </p:nvCxnSpPr>
          <p:spPr>
            <a:xfrm flipV="1">
              <a:off x="2819400" y="2943225"/>
              <a:ext cx="0" cy="1171575"/>
            </a:xfrm>
            <a:prstGeom prst="straightConnector1">
              <a:avLst/>
            </a:prstGeom>
            <a:ln w="25400">
              <a:solidFill>
                <a:schemeClr val="tx1">
                  <a:lumMod val="95000"/>
                  <a:lumOff val="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971800" y="4495800"/>
              <a:ext cx="1524000" cy="1622425"/>
            </a:xfrm>
            <a:prstGeom prst="straightConnector1">
              <a:avLst/>
            </a:prstGeom>
            <a:ln w="25400">
              <a:solidFill>
                <a:schemeClr val="tx1">
                  <a:lumMod val="95000"/>
                  <a:lumOff val="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2819400" y="2209800"/>
              <a:ext cx="723900" cy="1905000"/>
            </a:xfrm>
            <a:prstGeom prst="straightConnector1">
              <a:avLst/>
            </a:prstGeom>
            <a:ln w="25400">
              <a:solidFill>
                <a:schemeClr val="tx1">
                  <a:lumMod val="95000"/>
                  <a:lumOff val="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048000" y="4495800"/>
              <a:ext cx="3200400" cy="1981200"/>
            </a:xfrm>
            <a:prstGeom prst="straightConnector1">
              <a:avLst/>
            </a:prstGeom>
            <a:ln w="25400">
              <a:solidFill>
                <a:schemeClr val="tx1">
                  <a:lumMod val="95000"/>
                  <a:lumOff val="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971800" y="4495800"/>
              <a:ext cx="2149475" cy="1752600"/>
            </a:xfrm>
            <a:prstGeom prst="straightConnector1">
              <a:avLst/>
            </a:prstGeom>
            <a:ln w="25400">
              <a:solidFill>
                <a:schemeClr val="tx1">
                  <a:lumMod val="95000"/>
                  <a:lumOff val="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2819400" y="1752600"/>
              <a:ext cx="1447800" cy="2286000"/>
            </a:xfrm>
            <a:prstGeom prst="straightConnector1">
              <a:avLst/>
            </a:prstGeom>
            <a:ln w="25400">
              <a:solidFill>
                <a:schemeClr val="tx1">
                  <a:lumMod val="95000"/>
                  <a:lumOff val="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49"/>
          <p:cNvGrpSpPr>
            <a:grpSpLocks/>
          </p:cNvGrpSpPr>
          <p:nvPr/>
        </p:nvGrpSpPr>
        <p:grpSpPr bwMode="auto">
          <a:xfrm>
            <a:off x="4114800" y="914400"/>
            <a:ext cx="3632201" cy="4930775"/>
            <a:chOff x="4114649" y="914980"/>
            <a:chExt cx="3632420" cy="4930593"/>
          </a:xfrm>
        </p:grpSpPr>
        <p:grpSp>
          <p:nvGrpSpPr>
            <p:cNvPr id="5" name="Group 32"/>
            <p:cNvGrpSpPr>
              <a:grpSpLocks/>
            </p:cNvGrpSpPr>
            <p:nvPr/>
          </p:nvGrpSpPr>
          <p:grpSpPr bwMode="auto">
            <a:xfrm>
              <a:off x="4114649" y="914980"/>
              <a:ext cx="2394619" cy="1455683"/>
              <a:chOff x="4114649" y="914980"/>
              <a:chExt cx="2394619" cy="1455683"/>
            </a:xfrm>
          </p:grpSpPr>
          <p:sp>
            <p:nvSpPr>
              <p:cNvPr id="5133" name="TextBox 58"/>
              <p:cNvSpPr txBox="1">
                <a:spLocks noChangeArrowheads="1"/>
              </p:cNvSpPr>
              <p:nvPr/>
            </p:nvSpPr>
            <p:spPr bwMode="auto">
              <a:xfrm>
                <a:off x="4114649" y="914980"/>
                <a:ext cx="2039463" cy="646307"/>
              </a:xfrm>
              <a:prstGeom prst="rect">
                <a:avLst/>
              </a:prstGeom>
              <a:solidFill>
                <a:srgbClr val="FFFF00"/>
              </a:solidFill>
              <a:ln w="19050">
                <a:solidFill>
                  <a:schemeClr val="tx1"/>
                </a:solidFill>
                <a:miter lim="800000"/>
                <a:headEnd/>
                <a:tailEnd/>
              </a:ln>
            </p:spPr>
            <p:txBody>
              <a:bodyPr wrap="none">
                <a:spAutoFit/>
              </a:bodyPr>
              <a:lstStyle/>
              <a:p>
                <a:pPr algn="ctr"/>
                <a:r>
                  <a:rPr lang="en-US" b="1" dirty="0"/>
                  <a:t>3. Compression</a:t>
                </a:r>
              </a:p>
              <a:p>
                <a:pPr algn="ctr"/>
                <a:r>
                  <a:rPr lang="en-US" b="1" dirty="0"/>
                  <a:t>Block</a:t>
                </a:r>
              </a:p>
            </p:txBody>
          </p:sp>
          <p:cxnSp>
            <p:nvCxnSpPr>
              <p:cNvPr id="60" name="Straight Arrow Connector 59"/>
              <p:cNvCxnSpPr/>
              <p:nvPr/>
            </p:nvCxnSpPr>
            <p:spPr>
              <a:xfrm>
                <a:off x="5333922" y="1524558"/>
                <a:ext cx="152409" cy="838169"/>
              </a:xfrm>
              <a:prstGeom prst="straightConnector1">
                <a:avLst/>
              </a:prstGeom>
              <a:ln w="25400">
                <a:solidFill>
                  <a:schemeClr val="tx1">
                    <a:lumMod val="95000"/>
                    <a:lumOff val="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5133" idx="3"/>
              </p:cNvCxnSpPr>
              <p:nvPr/>
            </p:nvCxnSpPr>
            <p:spPr>
              <a:xfrm>
                <a:off x="6154112" y="1238134"/>
                <a:ext cx="355156" cy="515015"/>
              </a:xfrm>
              <a:prstGeom prst="straightConnector1">
                <a:avLst/>
              </a:prstGeom>
              <a:ln w="25400">
                <a:solidFill>
                  <a:schemeClr val="tx1">
                    <a:lumMod val="95000"/>
                    <a:lumOff val="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5105310" y="1524557"/>
                <a:ext cx="228613" cy="846106"/>
              </a:xfrm>
              <a:prstGeom prst="straightConnector1">
                <a:avLst/>
              </a:prstGeom>
              <a:ln w="25400">
                <a:solidFill>
                  <a:schemeClr val="tx1">
                    <a:lumMod val="95000"/>
                    <a:lumOff val="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48"/>
            <p:cNvGrpSpPr>
              <a:grpSpLocks/>
            </p:cNvGrpSpPr>
            <p:nvPr/>
          </p:nvGrpSpPr>
          <p:grpSpPr bwMode="auto">
            <a:xfrm>
              <a:off x="5333923" y="4343400"/>
              <a:ext cx="2413146" cy="1502173"/>
              <a:chOff x="5333923" y="4343400"/>
              <a:chExt cx="2413146" cy="1502173"/>
            </a:xfrm>
          </p:grpSpPr>
          <p:sp>
            <p:nvSpPr>
              <p:cNvPr id="5129" name="TextBox 82"/>
              <p:cNvSpPr txBox="1">
                <a:spLocks noChangeArrowheads="1"/>
              </p:cNvSpPr>
              <p:nvPr/>
            </p:nvSpPr>
            <p:spPr bwMode="auto">
              <a:xfrm>
                <a:off x="5638800" y="4343400"/>
                <a:ext cx="2108269" cy="646307"/>
              </a:xfrm>
              <a:prstGeom prst="rect">
                <a:avLst/>
              </a:prstGeom>
              <a:solidFill>
                <a:srgbClr val="FFFF00"/>
              </a:solidFill>
              <a:ln w="19050">
                <a:solidFill>
                  <a:schemeClr val="tx1"/>
                </a:solidFill>
                <a:miter lim="800000"/>
                <a:headEnd/>
                <a:tailEnd/>
              </a:ln>
            </p:spPr>
            <p:txBody>
              <a:bodyPr>
                <a:spAutoFit/>
              </a:bodyPr>
              <a:lstStyle/>
              <a:p>
                <a:pPr algn="ctr"/>
                <a:r>
                  <a:rPr lang="en-US" b="1" dirty="0"/>
                  <a:t>3. Compression</a:t>
                </a:r>
              </a:p>
              <a:p>
                <a:pPr algn="ctr"/>
                <a:r>
                  <a:rPr lang="en-US" b="1" dirty="0"/>
                  <a:t>Block</a:t>
                </a:r>
              </a:p>
            </p:txBody>
          </p:sp>
          <p:cxnSp>
            <p:nvCxnSpPr>
              <p:cNvPr id="88" name="Straight Arrow Connector 87"/>
              <p:cNvCxnSpPr/>
              <p:nvPr/>
            </p:nvCxnSpPr>
            <p:spPr>
              <a:xfrm rot="16200000" flipH="1">
                <a:off x="6240478" y="5345517"/>
                <a:ext cx="761972" cy="238139"/>
              </a:xfrm>
              <a:prstGeom prst="straightConnector1">
                <a:avLst/>
              </a:prstGeom>
              <a:ln w="25400">
                <a:solidFill>
                  <a:schemeClr val="tx1">
                    <a:lumMod val="95000"/>
                    <a:lumOff val="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rot="16200000" flipH="1">
                <a:off x="5410157" y="5334417"/>
                <a:ext cx="609577" cy="0"/>
              </a:xfrm>
              <a:prstGeom prst="straightConnector1">
                <a:avLst/>
              </a:prstGeom>
              <a:ln w="25400">
                <a:solidFill>
                  <a:schemeClr val="tx1">
                    <a:lumMod val="95000"/>
                    <a:lumOff val="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rot="5400000">
                <a:off x="5295843" y="5067708"/>
                <a:ext cx="457183" cy="381023"/>
              </a:xfrm>
              <a:prstGeom prst="straightConnector1">
                <a:avLst/>
              </a:prstGeom>
              <a:ln w="25400">
                <a:solidFill>
                  <a:schemeClr val="tx1">
                    <a:lumMod val="95000"/>
                    <a:lumOff val="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sp>
        <p:nvSpPr>
          <p:cNvPr id="28" name="Slide Number Placeholder 27"/>
          <p:cNvSpPr>
            <a:spLocks noGrp="1"/>
          </p:cNvSpPr>
          <p:nvPr>
            <p:ph type="sldNum" sz="quarter" idx="12"/>
          </p:nvPr>
        </p:nvSpPr>
        <p:spPr/>
        <p:txBody>
          <a:bodyPr/>
          <a:lstStyle/>
          <a:p>
            <a:fld id="{02968404-3B41-4FE5-BB0F-BE1823FC4EFF}" type="slidenum">
              <a:rPr lang="en-US" smtClean="0"/>
              <a:pPr/>
              <a:t>65</a:t>
            </a:fld>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chor="ctr">
            <a:normAutofit/>
          </a:bodyPr>
          <a:lstStyle/>
          <a:p>
            <a:pPr algn="ctr"/>
            <a:r>
              <a:rPr lang="en-US" sz="3600" dirty="0" smtClean="0">
                <a:solidFill>
                  <a:srgbClr val="00B0F0"/>
                </a:solidFill>
              </a:rPr>
              <a:t>D. Secondary Water Barriers</a:t>
            </a:r>
            <a:endParaRPr lang="en-US" sz="3600" dirty="0">
              <a:solidFill>
                <a:srgbClr val="00B0F0"/>
              </a:solidFill>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66</a:t>
            </a:fld>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normAutofit/>
          </a:bodyPr>
          <a:lstStyle/>
          <a:p>
            <a:pPr algn="ctr"/>
            <a:r>
              <a:rPr lang="en-US" sz="2800" dirty="0" smtClean="0">
                <a:solidFill>
                  <a:srgbClr val="00B0F0"/>
                </a:solidFill>
              </a:rPr>
              <a:t>Secondary Water Barriers</a:t>
            </a:r>
            <a:endParaRPr lang="en-US" sz="2800" dirty="0">
              <a:solidFill>
                <a:srgbClr val="00B0F0"/>
              </a:solidFill>
            </a:endParaRPr>
          </a:p>
        </p:txBody>
      </p:sp>
      <p:sp>
        <p:nvSpPr>
          <p:cNvPr id="3" name="Content Placeholder 2"/>
          <p:cNvSpPr>
            <a:spLocks noGrp="1"/>
          </p:cNvSpPr>
          <p:nvPr>
            <p:ph idx="1"/>
          </p:nvPr>
        </p:nvSpPr>
        <p:spPr>
          <a:xfrm>
            <a:off x="457200" y="1143000"/>
            <a:ext cx="8229600" cy="5562600"/>
          </a:xfrm>
        </p:spPr>
        <p:txBody>
          <a:bodyPr>
            <a:noAutofit/>
          </a:bodyPr>
          <a:lstStyle/>
          <a:p>
            <a:r>
              <a:rPr lang="en-US" sz="2300" dirty="0" smtClean="0"/>
              <a:t>Secondary water barriers provide a seal in all of the cracks and joints between the individual roofing panels in the event of the loss of the primary roof, tiles, shingles or metal panels, thus preventing additional water intrusion.</a:t>
            </a:r>
          </a:p>
          <a:p>
            <a:r>
              <a:rPr lang="en-US" sz="2300" dirty="0" smtClean="0"/>
              <a:t>Your contractor should install a roof deck of 5/8” thick solid plywood to maximize wind and windborne debris resistance with 10d or 8d ring shank common nails spaced 4 inches along the panel edges and every six inches in the field of the plywood panel. Make sure the nails penetrate the decking directly into the roof framing. </a:t>
            </a:r>
          </a:p>
          <a:p>
            <a:r>
              <a:rPr lang="en-US" sz="2300" dirty="0" smtClean="0"/>
              <a:t>In your existing home, be sure to look in the attic to confirm that the roof decking is properly nailed to the roof framing. If you can see nails along the sides of rafters or trusses where the nail penetrates the decking, your roof deck may not be securely attached.  </a:t>
            </a:r>
          </a:p>
          <a:p>
            <a:pPr>
              <a:buNone/>
            </a:pPr>
            <a:endParaRPr lang="en-US" sz="2400" dirty="0" smtClean="0"/>
          </a:p>
          <a:p>
            <a:endParaRPr lang="en-US" sz="2400" dirty="0" smtClean="0"/>
          </a:p>
          <a:p>
            <a:endParaRPr lang="en-US" sz="2400" dirty="0" smtClean="0"/>
          </a:p>
        </p:txBody>
      </p:sp>
      <p:sp>
        <p:nvSpPr>
          <p:cNvPr id="4" name="Slide Number Placeholder 3"/>
          <p:cNvSpPr>
            <a:spLocks noGrp="1"/>
          </p:cNvSpPr>
          <p:nvPr>
            <p:ph type="sldNum" sz="quarter" idx="12"/>
          </p:nvPr>
        </p:nvSpPr>
        <p:spPr/>
        <p:txBody>
          <a:bodyPr/>
          <a:lstStyle/>
          <a:p>
            <a:fld id="{02968404-3B41-4FE5-BB0F-BE1823FC4EFF}" type="slidenum">
              <a:rPr lang="en-US" smtClean="0"/>
              <a:pPr/>
              <a:t>67</a:t>
            </a:fld>
            <a:endParaRPr lang="en-US" dirty="0"/>
          </a:p>
        </p:txBody>
      </p:sp>
    </p:spTree>
    <p:extLst>
      <p:ext uri="{BB962C8B-B14F-4D97-AF65-F5344CB8AC3E}">
        <p14:creationId xmlns:p14="http://schemas.microsoft.com/office/powerpoint/2010/main" xmlns="" val="2271179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09600" y="533400"/>
            <a:ext cx="8229600" cy="1143000"/>
          </a:xfrm>
        </p:spPr>
        <p:txBody>
          <a:bodyPr/>
          <a:lstStyle/>
          <a:p>
            <a:pPr algn="ctr"/>
            <a:r>
              <a:rPr lang="en-US" sz="3200" dirty="0" smtClean="0">
                <a:solidFill>
                  <a:srgbClr val="00B0F0"/>
                </a:solidFill>
              </a:rPr>
              <a:t>Secondary Water Barrier</a:t>
            </a:r>
            <a:r>
              <a:rPr lang="en-US" dirty="0" smtClean="0"/>
              <a:t/>
            </a:r>
            <a:br>
              <a:rPr lang="en-US" dirty="0" smtClean="0"/>
            </a:br>
            <a:r>
              <a:rPr lang="en-US" sz="2200" dirty="0" smtClean="0">
                <a:solidFill>
                  <a:srgbClr val="0070C0"/>
                </a:solidFill>
                <a:cs typeface="Arial" charset="0"/>
              </a:rPr>
              <a:t>Self- adhering polymer modified bitumen tape (Peel &amp; Stick)</a:t>
            </a:r>
            <a:endParaRPr lang="en-US" sz="2200" dirty="0" smtClean="0">
              <a:solidFill>
                <a:srgbClr val="0070C0"/>
              </a:solidFill>
            </a:endParaRPr>
          </a:p>
        </p:txBody>
      </p:sp>
      <p:pic>
        <p:nvPicPr>
          <p:cNvPr id="18435" name="Content Placeholder 5"/>
          <p:cNvPicPr>
            <a:picLocks noGrp="1" noChangeAspect="1"/>
          </p:cNvPicPr>
          <p:nvPr>
            <p:ph idx="1"/>
          </p:nvPr>
        </p:nvPicPr>
        <p:blipFill>
          <a:blip r:embed="rId3" cstate="print"/>
          <a:srcRect/>
          <a:stretch>
            <a:fillRect/>
          </a:stretch>
        </p:blipFill>
        <p:spPr>
          <a:xfrm>
            <a:off x="1143000" y="1828800"/>
            <a:ext cx="6477000" cy="4648200"/>
          </a:xfrm>
          <a:ln w="38100">
            <a:solidFill>
              <a:srgbClr val="00B0F0"/>
            </a:solidFill>
          </a:ln>
        </p:spPr>
      </p:pic>
      <p:sp>
        <p:nvSpPr>
          <p:cNvPr id="4" name="Slide Number Placeholder 3"/>
          <p:cNvSpPr>
            <a:spLocks noGrp="1"/>
          </p:cNvSpPr>
          <p:nvPr>
            <p:ph type="sldNum" sz="quarter" idx="12"/>
          </p:nvPr>
        </p:nvSpPr>
        <p:spPr/>
        <p:txBody>
          <a:bodyPr/>
          <a:lstStyle/>
          <a:p>
            <a:fld id="{02968404-3B41-4FE5-BB0F-BE1823FC4EFF}" type="slidenum">
              <a:rPr lang="en-US" smtClean="0"/>
              <a:pPr/>
              <a:t>68</a:t>
            </a:fld>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504"/>
            <a:ext cx="9144000" cy="1143000"/>
          </a:xfrm>
        </p:spPr>
        <p:txBody>
          <a:bodyPr>
            <a:normAutofit/>
          </a:bodyPr>
          <a:lstStyle/>
          <a:p>
            <a:pPr algn="ctr"/>
            <a:r>
              <a:rPr lang="en-US" sz="3200" dirty="0">
                <a:solidFill>
                  <a:srgbClr val="00B0F0"/>
                </a:solidFill>
              </a:rPr>
              <a:t>Secondary Water Barrier - IBHS Video</a:t>
            </a:r>
            <a:endParaRPr lang="en-US" sz="3200" dirty="0"/>
          </a:p>
        </p:txBody>
      </p:sp>
      <p:pic>
        <p:nvPicPr>
          <p:cNvPr id="5" name="IBHS Sealed Roof Deck Demonstration.avi">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669925" y="1935163"/>
            <a:ext cx="7804150" cy="4389437"/>
          </a:xfrm>
        </p:spPr>
      </p:pic>
      <p:sp>
        <p:nvSpPr>
          <p:cNvPr id="4" name="Slide Number Placeholder 3"/>
          <p:cNvSpPr>
            <a:spLocks noGrp="1"/>
          </p:cNvSpPr>
          <p:nvPr>
            <p:ph type="sldNum" sz="quarter" idx="12"/>
          </p:nvPr>
        </p:nvSpPr>
        <p:spPr/>
        <p:txBody>
          <a:bodyPr/>
          <a:lstStyle/>
          <a:p>
            <a:fld id="{02968404-3B41-4FE5-BB0F-BE1823FC4EFF}" type="slidenum">
              <a:rPr lang="en-US" smtClean="0"/>
              <a:pPr/>
              <a:t>69</a:t>
            </a:fld>
            <a:endParaRPr lang="en-US" dirty="0"/>
          </a:p>
        </p:txBody>
      </p:sp>
    </p:spTree>
    <p:extLst>
      <p:ext uri="{BB962C8B-B14F-4D97-AF65-F5344CB8AC3E}">
        <p14:creationId xmlns:p14="http://schemas.microsoft.com/office/powerpoint/2010/main" xmlns="" val="30415497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181600"/>
          </a:xfrm>
        </p:spPr>
        <p:txBody>
          <a:bodyPr>
            <a:normAutofit/>
          </a:bodyPr>
          <a:lstStyle/>
          <a:p>
            <a:r>
              <a:rPr lang="en-US" sz="2800" dirty="0" smtClean="0">
                <a:latin typeface="Georgia" pitchFamily="18" charset="0"/>
              </a:rPr>
              <a:t>Mark drill holes 2 inches from the edge of the plywood, at 12 inch intervals around the panel.</a:t>
            </a:r>
          </a:p>
          <a:p>
            <a:r>
              <a:rPr lang="en-US" sz="2800" dirty="0" smtClean="0">
                <a:latin typeface="Georgia" pitchFamily="18" charset="0"/>
              </a:rPr>
              <a:t>Drill marked holes the same diameter as the bolts.</a:t>
            </a:r>
          </a:p>
          <a:p>
            <a:r>
              <a:rPr lang="en-US" sz="2800" dirty="0" smtClean="0">
                <a:latin typeface="Georgia" pitchFamily="18" charset="0"/>
              </a:rPr>
              <a:t>Anchor the plywood panels around the opening and secure with bolts and fasteners in pre-drilled holes. </a:t>
            </a:r>
          </a:p>
          <a:p>
            <a:r>
              <a:rPr lang="en-US" sz="2800" dirty="0" smtClean="0">
                <a:latin typeface="Georgia" pitchFamily="18" charset="0"/>
              </a:rPr>
              <a:t>Anchors must be permanently installed on the residential structure. </a:t>
            </a:r>
          </a:p>
          <a:p>
            <a:r>
              <a:rPr lang="en-US" sz="2800" dirty="0" smtClean="0">
                <a:latin typeface="Georgia" pitchFamily="18" charset="0"/>
              </a:rPr>
              <a:t>If opening requires two panels, join panels with 2 x 4 bracing.</a:t>
            </a:r>
          </a:p>
          <a:p>
            <a:pPr>
              <a:buNone/>
            </a:pPr>
            <a:endParaRPr lang="en-US" sz="2800" dirty="0">
              <a:latin typeface="Georgia" pitchFamily="18" charset="0"/>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7</a:t>
            </a:fld>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486400"/>
          </a:xfrm>
        </p:spPr>
        <p:txBody>
          <a:bodyPr>
            <a:normAutofit fontScale="92500" lnSpcReduction="10000"/>
          </a:bodyPr>
          <a:lstStyle/>
          <a:p>
            <a:r>
              <a:rPr lang="en-US" sz="2400" dirty="0" smtClean="0"/>
              <a:t>Create a secondary water barrier by installing self-adhering flashing tape or modified polymer bitumen strips, commonly called peel and seal, over the joints in your roof deck. This will help keep out the rain in the event the roof covering is damaged or destroyed by severe weather. </a:t>
            </a:r>
          </a:p>
          <a:p>
            <a:r>
              <a:rPr lang="en-US" sz="2400" dirty="0" smtClean="0"/>
              <a:t>Install one layer of #30 underlayment, sometimes called felt paper, over the roof decking and secondary water barrier. The felt helps with drainage in the event water gets under the roof covering.  </a:t>
            </a:r>
          </a:p>
          <a:p>
            <a:r>
              <a:rPr lang="en-US" sz="2400" dirty="0" smtClean="0"/>
              <a:t>All nails used to attach the roof sheathing must penetrate the underlying roof trusses, otherwise it will not be securely attached and can be more easily torn away by high winds. </a:t>
            </a:r>
          </a:p>
          <a:p>
            <a:r>
              <a:rPr lang="en-US" sz="2400" dirty="0" smtClean="0"/>
              <a:t>You can significantly increase the roofs resistance to uplift from the wind by applying a bead of construction adhesive using a caulking gun along both sides of the intersection of the roof decking and the rafters or trusses. Be sure to look for a premium, APA AFG-01 rated adhesive.</a:t>
            </a:r>
          </a:p>
          <a:p>
            <a:endParaRPr lang="en-US"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70</a:t>
            </a:fld>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371600"/>
          </a:xfrm>
        </p:spPr>
        <p:txBody>
          <a:bodyPr rtlCol="0">
            <a:noAutofit/>
          </a:bodyPr>
          <a:lstStyle/>
          <a:p>
            <a:pPr algn="ctr" fontAlgn="auto">
              <a:spcAft>
                <a:spcPts val="0"/>
              </a:spcAft>
              <a:defRPr/>
            </a:pPr>
            <a:r>
              <a:rPr lang="en-US" sz="3200" dirty="0" smtClean="0">
                <a:solidFill>
                  <a:srgbClr val="00B0F0"/>
                </a:solidFill>
              </a:rPr>
              <a:t>Secondary Water Barrier Spray</a:t>
            </a:r>
            <a:br>
              <a:rPr lang="en-US" sz="3200" dirty="0" smtClean="0">
                <a:solidFill>
                  <a:srgbClr val="00B0F0"/>
                </a:solidFill>
              </a:rPr>
            </a:br>
            <a:r>
              <a:rPr lang="en-US" sz="3200" dirty="0" smtClean="0">
                <a:solidFill>
                  <a:srgbClr val="00B0F0"/>
                </a:solidFill>
              </a:rPr>
              <a:t>Adhesive Foam</a:t>
            </a:r>
          </a:p>
        </p:txBody>
      </p:sp>
      <p:pic>
        <p:nvPicPr>
          <p:cNvPr id="19459" name="Content Placeholder 5"/>
          <p:cNvPicPr>
            <a:picLocks noGrp="1" noChangeAspect="1"/>
          </p:cNvPicPr>
          <p:nvPr>
            <p:ph idx="1"/>
          </p:nvPr>
        </p:nvPicPr>
        <p:blipFill>
          <a:blip r:embed="rId3" cstate="print"/>
          <a:srcRect/>
          <a:stretch>
            <a:fillRect/>
          </a:stretch>
        </p:blipFill>
        <p:spPr>
          <a:xfrm>
            <a:off x="1427163" y="1828800"/>
            <a:ext cx="5908675" cy="4572000"/>
          </a:xfrm>
          <a:ln w="38100">
            <a:solidFill>
              <a:srgbClr val="00B0F0"/>
            </a:solidFill>
          </a:ln>
        </p:spPr>
      </p:pic>
      <p:sp>
        <p:nvSpPr>
          <p:cNvPr id="4" name="Rectangle 3"/>
          <p:cNvSpPr/>
          <p:nvPr/>
        </p:nvSpPr>
        <p:spPr>
          <a:xfrm>
            <a:off x="2438400" y="6045200"/>
            <a:ext cx="4648200" cy="400050"/>
          </a:xfrm>
          <a:prstGeom prst="rect">
            <a:avLst/>
          </a:prstGeom>
          <a:solidFill>
            <a:schemeClr val="bg1">
              <a:lumMod val="85000"/>
            </a:schemeClr>
          </a:solidFill>
          <a:ln w="28575">
            <a:solidFill>
              <a:srgbClr val="FF0000"/>
            </a:solidFill>
          </a:ln>
        </p:spPr>
        <p:txBody>
          <a:bodyPr>
            <a:spAutoFit/>
          </a:bodyPr>
          <a:lstStyle/>
          <a:p>
            <a:pPr algn="ctr" fontAlgn="auto">
              <a:spcBef>
                <a:spcPts val="0"/>
              </a:spcBef>
              <a:spcAft>
                <a:spcPts val="0"/>
              </a:spcAft>
              <a:defRPr/>
            </a:pPr>
            <a:r>
              <a:rPr lang="en-US" sz="2000" b="1" dirty="0">
                <a:solidFill>
                  <a:srgbClr val="FF0000"/>
                </a:solidFill>
                <a:effectLst>
                  <a:outerShdw blurRad="38100" dist="38100" dir="2700000" algn="tl">
                    <a:srgbClr val="000000">
                      <a:alpha val="43137"/>
                    </a:srgbClr>
                  </a:outerShdw>
                </a:effectLst>
                <a:latin typeface="+mn-lt"/>
                <a:cs typeface="+mn-cs"/>
              </a:rPr>
              <a:t>foam polyurethane coating </a:t>
            </a:r>
          </a:p>
        </p:txBody>
      </p:sp>
      <p:sp>
        <p:nvSpPr>
          <p:cNvPr id="5" name="Slide Number Placeholder 4"/>
          <p:cNvSpPr>
            <a:spLocks noGrp="1"/>
          </p:cNvSpPr>
          <p:nvPr>
            <p:ph type="sldNum" sz="quarter" idx="12"/>
          </p:nvPr>
        </p:nvSpPr>
        <p:spPr/>
        <p:txBody>
          <a:bodyPr/>
          <a:lstStyle/>
          <a:p>
            <a:fld id="{02968404-3B41-4FE5-BB0F-BE1823FC4EFF}" type="slidenum">
              <a:rPr lang="en-US" smtClean="0"/>
              <a:pPr/>
              <a:t>71</a:t>
            </a:fld>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638800"/>
          </a:xfrm>
        </p:spPr>
        <p:txBody>
          <a:bodyPr anchor="ctr" anchorCtr="0">
            <a:normAutofit/>
          </a:bodyPr>
          <a:lstStyle/>
          <a:p>
            <a:pPr algn="ctr">
              <a:buNone/>
            </a:pPr>
            <a:r>
              <a:rPr lang="en-US" sz="3600" dirty="0" smtClean="0">
                <a:solidFill>
                  <a:srgbClr val="00B0F0"/>
                </a:solidFill>
              </a:rPr>
              <a:t>E. Securing Foundations &amp; Proper  Roof, Wall &amp; Floor Connections</a:t>
            </a:r>
            <a:endParaRPr lang="en-US" sz="3600" dirty="0">
              <a:solidFill>
                <a:srgbClr val="00B0F0"/>
              </a:solidFill>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72</a:t>
            </a:fld>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solidFill>
                  <a:srgbClr val="00B0F0"/>
                </a:solidFill>
              </a:rPr>
              <a:t>E. Securing Foundations &amp; Proper Roof, Wall &amp; Floor Connections</a:t>
            </a:r>
            <a:endParaRPr lang="en-US" sz="2800" dirty="0">
              <a:solidFill>
                <a:srgbClr val="00B0F0"/>
              </a:solidFill>
            </a:endParaRPr>
          </a:p>
        </p:txBody>
      </p:sp>
      <p:pic>
        <p:nvPicPr>
          <p:cNvPr id="5" name="Straps 2008.wmv">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1646238" y="1935163"/>
            <a:ext cx="5853112" cy="4389437"/>
          </a:xfrm>
          <a:ln w="38100">
            <a:solidFill>
              <a:srgbClr val="00B0F0"/>
            </a:solidFill>
          </a:ln>
        </p:spPr>
      </p:pic>
      <p:sp>
        <p:nvSpPr>
          <p:cNvPr id="4" name="Slide Number Placeholder 3"/>
          <p:cNvSpPr>
            <a:spLocks noGrp="1"/>
          </p:cNvSpPr>
          <p:nvPr>
            <p:ph type="sldNum" sz="quarter" idx="12"/>
          </p:nvPr>
        </p:nvSpPr>
        <p:spPr/>
        <p:txBody>
          <a:bodyPr/>
          <a:lstStyle/>
          <a:p>
            <a:fld id="{02968404-3B41-4FE5-BB0F-BE1823FC4EFF}" type="slidenum">
              <a:rPr lang="en-US" smtClean="0"/>
              <a:pPr/>
              <a:t>73</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943600"/>
          </a:xfrm>
        </p:spPr>
        <p:txBody>
          <a:bodyPr anchor="ctr" anchorCtr="0">
            <a:normAutofit/>
          </a:bodyPr>
          <a:lstStyle/>
          <a:p>
            <a:pPr algn="ctr">
              <a:buNone/>
            </a:pPr>
            <a:r>
              <a:rPr lang="en-US" sz="3600" dirty="0" smtClean="0">
                <a:solidFill>
                  <a:srgbClr val="00B0F0"/>
                </a:solidFill>
              </a:rPr>
              <a:t>F. Mechanical Equipment Tie-Down</a:t>
            </a:r>
            <a:endParaRPr lang="en-US" sz="3600" dirty="0">
              <a:solidFill>
                <a:srgbClr val="00B0F0"/>
              </a:solidFill>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74</a:t>
            </a:fld>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normAutofit/>
          </a:bodyPr>
          <a:lstStyle/>
          <a:p>
            <a:pPr algn="ctr"/>
            <a:r>
              <a:rPr lang="en-US" sz="3200" dirty="0" smtClean="0">
                <a:solidFill>
                  <a:srgbClr val="00B0F0"/>
                </a:solidFill>
              </a:rPr>
              <a:t>F. Mechanical Equipment Tie-down</a:t>
            </a:r>
            <a:endParaRPr lang="en-US" sz="3200" dirty="0">
              <a:solidFill>
                <a:srgbClr val="00B0F0"/>
              </a:solidFill>
            </a:endParaRPr>
          </a:p>
        </p:txBody>
      </p:sp>
      <p:sp>
        <p:nvSpPr>
          <p:cNvPr id="3" name="Content Placeholder 2"/>
          <p:cNvSpPr>
            <a:spLocks noGrp="1"/>
          </p:cNvSpPr>
          <p:nvPr>
            <p:ph idx="1"/>
          </p:nvPr>
        </p:nvSpPr>
        <p:spPr>
          <a:xfrm>
            <a:off x="533400" y="1371600"/>
            <a:ext cx="8229600" cy="4800600"/>
          </a:xfrm>
        </p:spPr>
        <p:txBody>
          <a:bodyPr>
            <a:noAutofit/>
          </a:bodyPr>
          <a:lstStyle/>
          <a:p>
            <a:pPr marL="293688" indent="-293688"/>
            <a:r>
              <a:rPr lang="en-US" dirty="0" smtClean="0"/>
              <a:t>Another mitigation technique your contractor can perform is to secure your air-conditioning equipment.</a:t>
            </a:r>
          </a:p>
          <a:p>
            <a:pPr marL="293688" indent="-293688"/>
            <a:r>
              <a:rPr lang="en-US" dirty="0" smtClean="0"/>
              <a:t> Air-conditioning equipment shall be anchored to the structure or a concrete slab to prevent overturning from wind forces.</a:t>
            </a:r>
          </a:p>
          <a:p>
            <a:r>
              <a:rPr lang="en-US" dirty="0" smtClean="0"/>
              <a:t>Roof-mounted equipment shall be attached to the structure.</a:t>
            </a:r>
          </a:p>
          <a:p>
            <a:r>
              <a:rPr lang="en-US" dirty="0" smtClean="0"/>
              <a:t>Ground-mounted condensing units shall be either screwed or strapped to the slab on which they are located.</a:t>
            </a:r>
          </a:p>
          <a:p>
            <a:endParaRPr lang="en-US"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75</a:t>
            </a:fld>
            <a:endParaRPr lang="en-US" dirty="0"/>
          </a:p>
        </p:txBody>
      </p:sp>
    </p:spTree>
    <p:extLst>
      <p:ext uri="{BB962C8B-B14F-4D97-AF65-F5344CB8AC3E}">
        <p14:creationId xmlns:p14="http://schemas.microsoft.com/office/powerpoint/2010/main" xmlns="" val="22412853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chor="ctr">
            <a:normAutofit/>
          </a:bodyPr>
          <a:lstStyle/>
          <a:p>
            <a:pPr algn="ctr"/>
            <a:r>
              <a:rPr lang="en-US" dirty="0" smtClean="0"/>
              <a:t>   </a:t>
            </a:r>
            <a:r>
              <a:rPr lang="en-US" sz="3600" dirty="0" smtClean="0">
                <a:solidFill>
                  <a:schemeClr val="accent2"/>
                </a:solidFill>
              </a:rPr>
              <a:t>Florida Department of Business</a:t>
            </a:r>
            <a:br>
              <a:rPr lang="en-US" sz="3600" dirty="0" smtClean="0">
                <a:solidFill>
                  <a:schemeClr val="accent2"/>
                </a:solidFill>
              </a:rPr>
            </a:br>
            <a:r>
              <a:rPr lang="en-US" sz="3600" dirty="0" smtClean="0">
                <a:solidFill>
                  <a:schemeClr val="accent2"/>
                </a:solidFill>
              </a:rPr>
              <a:t>    and</a:t>
            </a:r>
            <a:br>
              <a:rPr lang="en-US" sz="3600" dirty="0" smtClean="0">
                <a:solidFill>
                  <a:schemeClr val="accent2"/>
                </a:solidFill>
              </a:rPr>
            </a:br>
            <a:r>
              <a:rPr lang="en-US" sz="3600" dirty="0" smtClean="0">
                <a:solidFill>
                  <a:schemeClr val="accent2"/>
                </a:solidFill>
              </a:rPr>
              <a:t>Professional Regulation</a:t>
            </a:r>
            <a:endParaRPr lang="en-US" sz="3600" dirty="0">
              <a:solidFill>
                <a:schemeClr val="accent2"/>
              </a:solidFill>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76</a:t>
            </a:fld>
            <a:endParaRPr lang="en-US" dirty="0"/>
          </a:p>
        </p:txBody>
      </p:sp>
    </p:spTree>
    <p:extLst>
      <p:ext uri="{BB962C8B-B14F-4D97-AF65-F5344CB8AC3E}">
        <p14:creationId xmlns:p14="http://schemas.microsoft.com/office/powerpoint/2010/main" xmlns="" val="26975112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066800"/>
          </a:xfrm>
        </p:spPr>
        <p:txBody>
          <a:bodyPr>
            <a:normAutofit/>
          </a:bodyPr>
          <a:lstStyle/>
          <a:p>
            <a:pPr algn="ctr"/>
            <a:r>
              <a:rPr lang="en-US" sz="3200" dirty="0" smtClean="0">
                <a:solidFill>
                  <a:srgbClr val="00B0F0"/>
                </a:solidFill>
              </a:rPr>
              <a:t>How to Verify A Contractor’s License</a:t>
            </a:r>
            <a:endParaRPr lang="en-US" sz="3200" dirty="0">
              <a:solidFill>
                <a:srgbClr val="00B0F0"/>
              </a:solidFill>
            </a:endParaRPr>
          </a:p>
        </p:txBody>
      </p:sp>
      <p:sp>
        <p:nvSpPr>
          <p:cNvPr id="3" name="Content Placeholder 2"/>
          <p:cNvSpPr>
            <a:spLocks noGrp="1"/>
          </p:cNvSpPr>
          <p:nvPr>
            <p:ph idx="1"/>
          </p:nvPr>
        </p:nvSpPr>
        <p:spPr>
          <a:xfrm>
            <a:off x="0" y="1295400"/>
            <a:ext cx="3048000" cy="4648200"/>
          </a:xfrm>
        </p:spPr>
        <p:txBody>
          <a:bodyPr>
            <a:noAutofit/>
          </a:bodyPr>
          <a:lstStyle/>
          <a:p>
            <a:r>
              <a:rPr lang="en-US" sz="2800" dirty="0" smtClean="0"/>
              <a:t>To verify a contractor’s license call:</a:t>
            </a:r>
          </a:p>
          <a:p>
            <a:pPr>
              <a:buNone/>
            </a:pPr>
            <a:r>
              <a:rPr lang="en-US" sz="2800" dirty="0" smtClean="0"/>
              <a:t> 1-850-487-1395  </a:t>
            </a:r>
          </a:p>
          <a:p>
            <a:pPr>
              <a:buNone/>
            </a:pPr>
            <a:r>
              <a:rPr lang="en-US" sz="2800" dirty="0" smtClean="0"/>
              <a:t>  or go to the Department’s website</a:t>
            </a:r>
            <a:r>
              <a:rPr lang="en-US" sz="2800" dirty="0" smtClean="0">
                <a:solidFill>
                  <a:srgbClr val="0070C0"/>
                </a:solidFill>
              </a:rPr>
              <a:t>: </a:t>
            </a:r>
            <a:r>
              <a:rPr lang="en-US" sz="2800" u="sng" dirty="0" smtClean="0">
                <a:solidFill>
                  <a:srgbClr val="00B0F0"/>
                </a:solidFill>
                <a:hlinkClick r:id="rId3"/>
              </a:rPr>
              <a:t>www.MyFlorida</a:t>
            </a:r>
            <a:r>
              <a:rPr lang="en-US" sz="2800" u="sng" dirty="0" smtClean="0">
                <a:solidFill>
                  <a:schemeClr val="accent1"/>
                </a:solidFill>
              </a:rPr>
              <a:t> </a:t>
            </a:r>
            <a:r>
              <a:rPr lang="en-US" sz="2800" u="sng" dirty="0" smtClean="0">
                <a:solidFill>
                  <a:srgbClr val="0070C0"/>
                </a:solidFill>
              </a:rPr>
              <a:t>License.com</a:t>
            </a:r>
          </a:p>
          <a:p>
            <a:endParaRPr lang="en-US" u="sng" dirty="0" smtClean="0">
              <a:solidFill>
                <a:srgbClr val="0070C0"/>
              </a:solidFill>
            </a:endParaRPr>
          </a:p>
          <a:p>
            <a:pPr>
              <a:buNone/>
            </a:pPr>
            <a:endParaRPr lang="en-US" dirty="0"/>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21461" y="1066800"/>
            <a:ext cx="5817740" cy="579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5257800" y="2971800"/>
            <a:ext cx="2438399" cy="369332"/>
          </a:xfrm>
          <a:prstGeom prst="rect">
            <a:avLst/>
          </a:prstGeom>
          <a:solidFill>
            <a:schemeClr val="bg1"/>
          </a:solidFill>
          <a:ln w="12700">
            <a:solidFill>
              <a:srgbClr val="FF0000"/>
            </a:solidFill>
          </a:ln>
        </p:spPr>
        <p:txBody>
          <a:bodyPr wrap="square" rtlCol="0">
            <a:spAutoFit/>
          </a:bodyPr>
          <a:lstStyle/>
          <a:p>
            <a:r>
              <a:rPr lang="en-US" dirty="0" smtClean="0"/>
              <a:t>Verify License Holder</a:t>
            </a:r>
            <a:endParaRPr lang="en-US" dirty="0"/>
          </a:p>
        </p:txBody>
      </p:sp>
      <p:cxnSp>
        <p:nvCxnSpPr>
          <p:cNvPr id="6" name="Straight Arrow Connector 5"/>
          <p:cNvCxnSpPr/>
          <p:nvPr/>
        </p:nvCxnSpPr>
        <p:spPr>
          <a:xfrm flipH="1" flipV="1">
            <a:off x="4343401" y="2514600"/>
            <a:ext cx="990599"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Slide Number Placeholder 10"/>
          <p:cNvSpPr>
            <a:spLocks noGrp="1"/>
          </p:cNvSpPr>
          <p:nvPr>
            <p:ph type="sldNum" sz="quarter" idx="12"/>
          </p:nvPr>
        </p:nvSpPr>
        <p:spPr/>
        <p:txBody>
          <a:bodyPr/>
          <a:lstStyle/>
          <a:p>
            <a:fld id="{02968404-3B41-4FE5-BB0F-BE1823FC4EFF}" type="slidenum">
              <a:rPr lang="en-US" smtClean="0"/>
              <a:pPr/>
              <a:t>77</a:t>
            </a:fld>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2281393"/>
            <a:ext cx="8763000" cy="2466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1"/>
          <p:cNvSpPr>
            <a:spLocks noGrp="1"/>
          </p:cNvSpPr>
          <p:nvPr>
            <p:ph type="title"/>
          </p:nvPr>
        </p:nvSpPr>
        <p:spPr>
          <a:xfrm>
            <a:off x="533400" y="0"/>
            <a:ext cx="8229600" cy="1524000"/>
          </a:xfrm>
        </p:spPr>
        <p:txBody>
          <a:bodyPr>
            <a:normAutofit/>
          </a:bodyPr>
          <a:lstStyle/>
          <a:p>
            <a:pPr algn="ctr"/>
            <a:r>
              <a:rPr lang="en-US" sz="4000" dirty="0" smtClean="0">
                <a:solidFill>
                  <a:srgbClr val="00B0F0"/>
                </a:solidFill>
                <a:latin typeface="Georgia" pitchFamily="18" charset="0"/>
              </a:rPr>
              <a:t>MyFloridaLicense.com</a:t>
            </a:r>
            <a:endParaRPr lang="en-US" sz="4000" dirty="0">
              <a:solidFill>
                <a:srgbClr val="00B0F0"/>
              </a:solidFill>
              <a:latin typeface="Georgia" pitchFamily="18" charset="0"/>
            </a:endParaRPr>
          </a:p>
        </p:txBody>
      </p:sp>
      <p:grpSp>
        <p:nvGrpSpPr>
          <p:cNvPr id="3" name="Group 14"/>
          <p:cNvGrpSpPr/>
          <p:nvPr/>
        </p:nvGrpSpPr>
        <p:grpSpPr>
          <a:xfrm>
            <a:off x="5151120" y="4114878"/>
            <a:ext cx="3876382" cy="1353305"/>
            <a:chOff x="5486400" y="4014949"/>
            <a:chExt cx="3876382" cy="1353305"/>
          </a:xfrm>
        </p:grpSpPr>
        <p:sp>
          <p:nvSpPr>
            <p:cNvPr id="7" name="TextBox 6"/>
            <p:cNvSpPr txBox="1"/>
            <p:nvPr/>
          </p:nvSpPr>
          <p:spPr>
            <a:xfrm>
              <a:off x="5486400" y="4968144"/>
              <a:ext cx="3876382" cy="400110"/>
            </a:xfrm>
            <a:prstGeom prst="rect">
              <a:avLst/>
            </a:prstGeom>
            <a:solidFill>
              <a:schemeClr val="bg1"/>
            </a:solidFill>
            <a:ln w="38100">
              <a:solidFill>
                <a:srgbClr val="FF0000"/>
              </a:solidFill>
            </a:ln>
          </p:spPr>
          <p:txBody>
            <a:bodyPr wrap="none" rtlCol="0">
              <a:spAutoFit/>
            </a:bodyPr>
            <a:lstStyle/>
            <a:p>
              <a:r>
                <a:rPr lang="en-US" sz="2000" b="1" dirty="0" smtClean="0">
                  <a:solidFill>
                    <a:srgbClr val="FF0000"/>
                  </a:solidFill>
                  <a:latin typeface="Georgia" pitchFamily="18" charset="0"/>
                </a:rPr>
                <a:t>2. Press the “</a:t>
              </a:r>
              <a:r>
                <a:rPr lang="en-US" sz="2000" b="1" i="1" dirty="0" smtClean="0">
                  <a:solidFill>
                    <a:srgbClr val="FF0000"/>
                  </a:solidFill>
                  <a:latin typeface="Georgia" pitchFamily="18" charset="0"/>
                </a:rPr>
                <a:t>Search”</a:t>
              </a:r>
              <a:r>
                <a:rPr lang="en-US" sz="2000" b="1" dirty="0" smtClean="0">
                  <a:solidFill>
                    <a:srgbClr val="FF0000"/>
                  </a:solidFill>
                  <a:latin typeface="Georgia" pitchFamily="18" charset="0"/>
                </a:rPr>
                <a:t> button</a:t>
              </a:r>
              <a:endParaRPr lang="en-US" sz="2000" b="1" dirty="0">
                <a:solidFill>
                  <a:srgbClr val="FF0000"/>
                </a:solidFill>
                <a:latin typeface="Georgia" pitchFamily="18" charset="0"/>
              </a:endParaRPr>
            </a:p>
          </p:txBody>
        </p:sp>
        <p:cxnSp>
          <p:nvCxnSpPr>
            <p:cNvPr id="11" name="Straight Arrow Connector 10"/>
            <p:cNvCxnSpPr/>
            <p:nvPr/>
          </p:nvCxnSpPr>
          <p:spPr>
            <a:xfrm flipV="1">
              <a:off x="8260080" y="4014949"/>
              <a:ext cx="0" cy="95319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0" name="Slide Number Placeholder 9"/>
          <p:cNvSpPr>
            <a:spLocks noGrp="1"/>
          </p:cNvSpPr>
          <p:nvPr>
            <p:ph type="sldNum" sz="quarter" idx="12"/>
          </p:nvPr>
        </p:nvSpPr>
        <p:spPr/>
        <p:txBody>
          <a:bodyPr/>
          <a:lstStyle/>
          <a:p>
            <a:fld id="{02968404-3B41-4FE5-BB0F-BE1823FC4EFF}" type="slidenum">
              <a:rPr lang="en-US" smtClean="0"/>
              <a:pPr/>
              <a:t>78</a:t>
            </a:fld>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95400" y="2914728"/>
            <a:ext cx="2266950"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 name="Group 13"/>
          <p:cNvGrpSpPr/>
          <p:nvPr/>
        </p:nvGrpSpPr>
        <p:grpSpPr>
          <a:xfrm>
            <a:off x="118435" y="3200400"/>
            <a:ext cx="3421129" cy="1947923"/>
            <a:chOff x="407020" y="3200400"/>
            <a:chExt cx="3421129" cy="1947923"/>
          </a:xfrm>
        </p:grpSpPr>
        <p:cxnSp>
          <p:nvCxnSpPr>
            <p:cNvPr id="8" name="Straight Arrow Connector 7"/>
            <p:cNvCxnSpPr/>
            <p:nvPr/>
          </p:nvCxnSpPr>
          <p:spPr>
            <a:xfrm flipV="1">
              <a:off x="1295400" y="3200400"/>
              <a:ext cx="0" cy="1547814"/>
            </a:xfrm>
            <a:prstGeom prst="straightConnector1">
              <a:avLst/>
            </a:prstGeom>
            <a:ln w="381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07020" y="4748213"/>
              <a:ext cx="3421129" cy="400110"/>
            </a:xfrm>
            <a:prstGeom prst="rect">
              <a:avLst/>
            </a:prstGeom>
            <a:noFill/>
            <a:ln w="38100">
              <a:solidFill>
                <a:srgbClr val="FF0000"/>
              </a:solidFill>
            </a:ln>
          </p:spPr>
          <p:txBody>
            <a:bodyPr wrap="none" rtlCol="0">
              <a:spAutoFit/>
            </a:bodyPr>
            <a:lstStyle/>
            <a:p>
              <a:r>
                <a:rPr lang="en-US" sz="2000" b="1" dirty="0" smtClean="0">
                  <a:solidFill>
                    <a:srgbClr val="FF0000"/>
                  </a:solidFill>
                  <a:latin typeface="Georgia" pitchFamily="18" charset="0"/>
                </a:rPr>
                <a:t>1. Select Search by Name</a:t>
              </a:r>
            </a:p>
          </p:txBody>
        </p:sp>
      </p:grpSp>
      <p:cxnSp>
        <p:nvCxnSpPr>
          <p:cNvPr id="13" name="Straight Arrow Connector 12"/>
          <p:cNvCxnSpPr/>
          <p:nvPr/>
        </p:nvCxnSpPr>
        <p:spPr>
          <a:xfrm>
            <a:off x="1006815" y="3214687"/>
            <a:ext cx="4572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36827603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7100" y="762000"/>
            <a:ext cx="9095678" cy="4783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flipH="1">
            <a:off x="533400" y="5562600"/>
            <a:ext cx="8153400" cy="830997"/>
          </a:xfrm>
          <a:prstGeom prst="rect">
            <a:avLst/>
          </a:prstGeom>
          <a:noFill/>
        </p:spPr>
        <p:txBody>
          <a:bodyPr wrap="square" rtlCol="0">
            <a:spAutoFit/>
          </a:bodyPr>
          <a:lstStyle/>
          <a:p>
            <a:r>
              <a:rPr lang="en-US" sz="2400" dirty="0" smtClean="0">
                <a:latin typeface="Georgia" pitchFamily="18" charset="0"/>
              </a:rPr>
              <a:t>The search may be by either individual’s name or by the company name.</a:t>
            </a:r>
            <a:endParaRPr lang="en-US" sz="2400" dirty="0">
              <a:latin typeface="Georgia" pitchFamily="18" charset="0"/>
            </a:endParaRPr>
          </a:p>
        </p:txBody>
      </p:sp>
      <p:sp>
        <p:nvSpPr>
          <p:cNvPr id="5" name="Slide Number Placeholder 4"/>
          <p:cNvSpPr>
            <a:spLocks noGrp="1"/>
          </p:cNvSpPr>
          <p:nvPr>
            <p:ph type="sldNum" sz="quarter" idx="12"/>
          </p:nvPr>
        </p:nvSpPr>
        <p:spPr/>
        <p:txBody>
          <a:bodyPr/>
          <a:lstStyle/>
          <a:p>
            <a:fld id="{02968404-3B41-4FE5-BB0F-BE1823FC4EFF}" type="slidenum">
              <a:rPr lang="en-US" smtClean="0"/>
              <a:pPr/>
              <a:t>79</a:t>
            </a:fld>
            <a:endParaRPr lang="en-US" dirty="0"/>
          </a:p>
        </p:txBody>
      </p:sp>
      <p:sp>
        <p:nvSpPr>
          <p:cNvPr id="9" name="TextBox 8"/>
          <p:cNvSpPr txBox="1"/>
          <p:nvPr/>
        </p:nvSpPr>
        <p:spPr>
          <a:xfrm>
            <a:off x="713266" y="3678865"/>
            <a:ext cx="7744933" cy="1323439"/>
          </a:xfrm>
          <a:prstGeom prst="rect">
            <a:avLst/>
          </a:prstGeom>
          <a:solidFill>
            <a:schemeClr val="bg1">
              <a:lumMod val="85000"/>
            </a:schemeClr>
          </a:solidFill>
        </p:spPr>
        <p:txBody>
          <a:bodyPr wrap="square" rtlCol="0">
            <a:spAutoFit/>
          </a:bodyPr>
          <a:lstStyle/>
          <a:p>
            <a:pPr algn="ctr"/>
            <a:r>
              <a:rPr lang="en-US" sz="2000" b="1" dirty="0" smtClean="0">
                <a:solidFill>
                  <a:srgbClr val="FF0000"/>
                </a:solidFill>
              </a:rPr>
              <a:t>Company</a:t>
            </a:r>
          </a:p>
          <a:p>
            <a:r>
              <a:rPr lang="en-US" sz="2000" b="1" dirty="0" smtClean="0">
                <a:solidFill>
                  <a:schemeClr val="accent1">
                    <a:lumMod val="75000"/>
                  </a:schemeClr>
                </a:solidFill>
              </a:rPr>
              <a:t>Search by  Organization/Establishment Name</a:t>
            </a:r>
          </a:p>
          <a:p>
            <a:r>
              <a:rPr lang="en-US" sz="2000" b="1" dirty="0">
                <a:solidFill>
                  <a:schemeClr val="accent1">
                    <a:lumMod val="75000"/>
                  </a:schemeClr>
                </a:solidFill>
              </a:rPr>
              <a:t>Organization/Establishment </a:t>
            </a:r>
            <a:r>
              <a:rPr lang="en-US" sz="2000" b="1" dirty="0" smtClean="0">
                <a:solidFill>
                  <a:schemeClr val="accent1">
                    <a:lumMod val="75000"/>
                  </a:schemeClr>
                </a:solidFill>
              </a:rPr>
              <a:t>: </a:t>
            </a:r>
          </a:p>
          <a:p>
            <a:r>
              <a:rPr lang="en-US" sz="2000" b="1" dirty="0" smtClean="0">
                <a:solidFill>
                  <a:schemeClr val="accent1">
                    <a:lumMod val="75000"/>
                  </a:schemeClr>
                </a:solidFill>
              </a:rPr>
              <a:t>Name:</a:t>
            </a:r>
            <a:endParaRPr lang="en-US" sz="2000" b="1" dirty="0">
              <a:solidFill>
                <a:schemeClr val="accent1">
                  <a:lumMod val="75000"/>
                </a:schemeClr>
              </a:solidFill>
            </a:endParaRPr>
          </a:p>
        </p:txBody>
      </p:sp>
      <p:grpSp>
        <p:nvGrpSpPr>
          <p:cNvPr id="10" name="Group 9"/>
          <p:cNvGrpSpPr/>
          <p:nvPr/>
        </p:nvGrpSpPr>
        <p:grpSpPr>
          <a:xfrm>
            <a:off x="694660" y="2026384"/>
            <a:ext cx="6590414" cy="1631216"/>
            <a:chOff x="694660" y="2026384"/>
            <a:chExt cx="6590414" cy="1631216"/>
          </a:xfrm>
        </p:grpSpPr>
        <p:sp>
          <p:nvSpPr>
            <p:cNvPr id="3" name="TextBox 2"/>
            <p:cNvSpPr txBox="1"/>
            <p:nvPr/>
          </p:nvSpPr>
          <p:spPr>
            <a:xfrm>
              <a:off x="694660" y="2026384"/>
              <a:ext cx="6590414" cy="1631216"/>
            </a:xfrm>
            <a:prstGeom prst="rect">
              <a:avLst/>
            </a:prstGeom>
            <a:solidFill>
              <a:schemeClr val="bg1">
                <a:lumMod val="85000"/>
              </a:schemeClr>
            </a:solidFill>
          </p:spPr>
          <p:txBody>
            <a:bodyPr wrap="square" rtlCol="0">
              <a:spAutoFit/>
            </a:bodyPr>
            <a:lstStyle/>
            <a:p>
              <a:pPr algn="ctr"/>
              <a:r>
                <a:rPr lang="en-US" sz="2000" b="1" dirty="0" smtClean="0">
                  <a:solidFill>
                    <a:srgbClr val="FF0000"/>
                  </a:solidFill>
                </a:rPr>
                <a:t>Individual</a:t>
              </a:r>
            </a:p>
            <a:p>
              <a:r>
                <a:rPr lang="en-US" sz="2000" b="1" dirty="0" smtClean="0">
                  <a:solidFill>
                    <a:schemeClr val="accent1">
                      <a:lumMod val="75000"/>
                    </a:schemeClr>
                  </a:solidFill>
                </a:rPr>
                <a:t>Search by Individual Name</a:t>
              </a:r>
            </a:p>
            <a:p>
              <a:r>
                <a:rPr lang="en-US" sz="2000" b="1" dirty="0" smtClean="0">
                  <a:solidFill>
                    <a:schemeClr val="accent1">
                      <a:lumMod val="75000"/>
                    </a:schemeClr>
                  </a:solidFill>
                </a:rPr>
                <a:t>Last Name:  </a:t>
              </a:r>
            </a:p>
            <a:p>
              <a:r>
                <a:rPr lang="en-US" sz="2000" b="1" dirty="0" smtClean="0">
                  <a:solidFill>
                    <a:schemeClr val="accent1">
                      <a:lumMod val="75000"/>
                    </a:schemeClr>
                  </a:solidFill>
                </a:rPr>
                <a:t>First Name:</a:t>
              </a:r>
            </a:p>
            <a:p>
              <a:r>
                <a:rPr lang="en-US" sz="2000" b="1" dirty="0" smtClean="0">
                  <a:solidFill>
                    <a:schemeClr val="accent1">
                      <a:lumMod val="75000"/>
                    </a:schemeClr>
                  </a:solidFill>
                </a:rPr>
                <a:t>Middle Name:</a:t>
              </a:r>
              <a:endParaRPr lang="en-US" sz="2000" b="1" dirty="0">
                <a:solidFill>
                  <a:schemeClr val="accent1">
                    <a:lumMod val="75000"/>
                  </a:schemeClr>
                </a:solidFill>
              </a:endParaRPr>
            </a:p>
          </p:txBody>
        </p:sp>
        <p:sp>
          <p:nvSpPr>
            <p:cNvPr id="8" name="Rectangle 7"/>
            <p:cNvSpPr/>
            <p:nvPr/>
          </p:nvSpPr>
          <p:spPr>
            <a:xfrm>
              <a:off x="2999676" y="2924936"/>
              <a:ext cx="3276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2976639" y="3349924"/>
            <a:ext cx="3276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953000" y="4385615"/>
            <a:ext cx="3276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ontrols>
      <p:control spid="1097" name="DefaultOcx" r:id="rId2" imgW="2819520" imgH="228600"/>
      <p:control spid="1098" name="HTMLText1" r:id="rId3" imgW="2819520" imgH="228600"/>
      <p:control spid="1099" name="HTMLText2" r:id="rId4" imgW="2819520" imgH="228600"/>
      <p:control spid="1100" name="HTMLText3" r:id="rId5" imgW="2819520" imgH="228600"/>
      <p:control spid="1101" name="HTMLCheckbox1" r:id="rId6" imgW="257040" imgH="304920"/>
      <p:control spid="1102" name="HTMLCheckbox2" r:id="rId7" imgW="257040" imgH="304920"/>
    </p:controls>
    <p:extLst>
      <p:ext uri="{BB962C8B-B14F-4D97-AF65-F5344CB8AC3E}">
        <p14:creationId xmlns:p14="http://schemas.microsoft.com/office/powerpoint/2010/main" xmlns="" val="252941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0" nodeType="withEffect">
                                  <p:stCondLst>
                                    <p:cond delay="200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029200"/>
          </a:xfrm>
        </p:spPr>
        <p:txBody>
          <a:bodyPr>
            <a:normAutofit/>
          </a:bodyPr>
          <a:lstStyle/>
          <a:p>
            <a:r>
              <a:rPr lang="en-US" sz="2800" dirty="0" smtClean="0">
                <a:latin typeface="Georgia" pitchFamily="18" charset="0"/>
              </a:rPr>
              <a:t>Mark each plywood panel with the opening location, such as “front bedroom window, left side” to ensure speedy installation.</a:t>
            </a:r>
          </a:p>
          <a:p>
            <a:r>
              <a:rPr lang="en-US" sz="2800" dirty="0" smtClean="0">
                <a:latin typeface="Georgia" pitchFamily="18" charset="0"/>
              </a:rPr>
              <a:t>Consider water-proofing the plywood panels or painting the panels to provide additional protection and longevity.</a:t>
            </a:r>
          </a:p>
          <a:p>
            <a:pPr>
              <a:buNone/>
            </a:pPr>
            <a:endParaRPr lang="en-US" sz="2800" dirty="0">
              <a:latin typeface="Georgia" pitchFamily="18" charset="0"/>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04088"/>
            <a:ext cx="9144000" cy="6153912"/>
          </a:xfrm>
        </p:spPr>
        <p:txBody>
          <a:bodyPr anchor="ctr">
            <a:normAutofit/>
          </a:bodyPr>
          <a:lstStyle/>
          <a:p>
            <a:pPr algn="ctr"/>
            <a:r>
              <a:rPr lang="en-US" sz="3600" dirty="0" smtClean="0">
                <a:solidFill>
                  <a:srgbClr val="00B0F0"/>
                </a:solidFill>
              </a:rPr>
              <a:t>Wind Mitigation Insurance Benefits </a:t>
            </a:r>
            <a:br>
              <a:rPr lang="en-US" sz="3600" dirty="0" smtClean="0">
                <a:solidFill>
                  <a:srgbClr val="00B0F0"/>
                </a:solidFill>
              </a:rPr>
            </a:br>
            <a:r>
              <a:rPr lang="en-US" sz="3600" dirty="0" smtClean="0">
                <a:solidFill>
                  <a:srgbClr val="00B0F0"/>
                </a:solidFill>
              </a:rPr>
              <a:t>and</a:t>
            </a:r>
            <a:br>
              <a:rPr lang="en-US" sz="3600" dirty="0" smtClean="0">
                <a:solidFill>
                  <a:srgbClr val="00B0F0"/>
                </a:solidFill>
              </a:rPr>
            </a:br>
            <a:r>
              <a:rPr lang="en-US" sz="3600" dirty="0" smtClean="0">
                <a:solidFill>
                  <a:srgbClr val="00B0F0"/>
                </a:solidFill>
              </a:rPr>
              <a:t>The Florida Office of Insurance Regulation</a:t>
            </a:r>
            <a:endParaRPr lang="en-US" sz="3600" dirty="0">
              <a:solidFill>
                <a:srgbClr val="00B0F0"/>
              </a:solidFill>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80</a:t>
            </a:fld>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00B0F0"/>
                </a:solidFill>
              </a:rPr>
              <a:t>Wind Mitigation Insurance Benefits</a:t>
            </a:r>
            <a:endParaRPr lang="en-US" sz="3600" dirty="0">
              <a:solidFill>
                <a:srgbClr val="00B0F0"/>
              </a:solidFill>
            </a:endParaRPr>
          </a:p>
        </p:txBody>
      </p:sp>
      <p:sp>
        <p:nvSpPr>
          <p:cNvPr id="3" name="Content Placeholder 2"/>
          <p:cNvSpPr>
            <a:spLocks noGrp="1"/>
          </p:cNvSpPr>
          <p:nvPr>
            <p:ph idx="1"/>
          </p:nvPr>
        </p:nvSpPr>
        <p:spPr/>
        <p:txBody>
          <a:bodyPr/>
          <a:lstStyle/>
          <a:p>
            <a:r>
              <a:rPr lang="en-US" dirty="0" smtClean="0"/>
              <a:t>Not only is there a life-safety element to protecting your home against wind and water damage, there can be financial rewards as well.</a:t>
            </a:r>
          </a:p>
          <a:p>
            <a:r>
              <a:rPr lang="en-US" dirty="0" smtClean="0"/>
              <a:t>Homeowners may qualify for insurance premium discounts and credits by having their home evaluated by a licensed home inspector or contractor utilizing the Office of Insurance Regulation Mitigation Verification Inspection Form, Form 1802.</a:t>
            </a:r>
          </a:p>
          <a:p>
            <a:r>
              <a:rPr lang="en-US" dirty="0" smtClean="0"/>
              <a:t>This inspection includes many of the mitigation techniques demonstrated in this presentation.</a:t>
            </a:r>
          </a:p>
          <a:p>
            <a:pPr>
              <a:buNone/>
            </a:pPr>
            <a:endParaRPr lang="en-US"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81</a:t>
            </a:fld>
            <a:endParaRPr lang="en-US" dirty="0"/>
          </a:p>
        </p:txBody>
      </p:sp>
    </p:spTree>
    <p:extLst>
      <p:ext uri="{BB962C8B-B14F-4D97-AF65-F5344CB8AC3E}">
        <p14:creationId xmlns:p14="http://schemas.microsoft.com/office/powerpoint/2010/main" xmlns="" val="1632159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143000"/>
          </a:xfrm>
        </p:spPr>
        <p:txBody>
          <a:bodyPr>
            <a:normAutofit/>
          </a:bodyPr>
          <a:lstStyle/>
          <a:p>
            <a:pPr algn="ctr"/>
            <a:r>
              <a:rPr lang="en-US" sz="3200" dirty="0" smtClean="0">
                <a:solidFill>
                  <a:srgbClr val="00B0F0"/>
                </a:solidFill>
              </a:rPr>
              <a:t>Wind Mitigation Inspection Form OIR-B1-1802</a:t>
            </a:r>
            <a:endParaRPr lang="en-US" sz="3200" dirty="0">
              <a:solidFill>
                <a:srgbClr val="00B0F0"/>
              </a:solidFill>
            </a:endParaRPr>
          </a:p>
        </p:txBody>
      </p:sp>
      <p:pic>
        <p:nvPicPr>
          <p:cNvPr id="4" name="Picture 2"/>
          <p:cNvPicPr>
            <a:picLocks noGrp="1" noChangeAspect="1" noChangeArrowheads="1"/>
          </p:cNvPicPr>
          <p:nvPr>
            <p:ph idx="1"/>
          </p:nvPr>
        </p:nvPicPr>
        <p:blipFill>
          <a:blip r:embed="rId3" cstate="print"/>
          <a:srcRect/>
          <a:stretch>
            <a:fillRect/>
          </a:stretch>
        </p:blipFill>
        <p:spPr bwMode="auto">
          <a:xfrm>
            <a:off x="5334000" y="1676399"/>
            <a:ext cx="3575052" cy="4782312"/>
          </a:xfrm>
          <a:prstGeom prst="rect">
            <a:avLst/>
          </a:prstGeom>
          <a:noFill/>
          <a:ln w="25400">
            <a:solidFill>
              <a:schemeClr val="tx1"/>
            </a:solidFill>
            <a:miter lim="800000"/>
            <a:headEnd/>
            <a:tailEnd/>
          </a:ln>
          <a:effectLst>
            <a:outerShdw blurRad="50800" dist="127000" dir="2700000" algn="tl" rotWithShape="0">
              <a:prstClr val="black">
                <a:alpha val="40000"/>
              </a:prstClr>
            </a:outerShdw>
          </a:effectLst>
        </p:spPr>
      </p:pic>
      <p:pic>
        <p:nvPicPr>
          <p:cNvPr id="5" name="Picture 4"/>
          <p:cNvPicPr>
            <a:picLocks noChangeArrowheads="1"/>
          </p:cNvPicPr>
          <p:nvPr/>
        </p:nvPicPr>
        <p:blipFill>
          <a:blip r:embed="rId4" cstate="print"/>
          <a:srcRect/>
          <a:stretch>
            <a:fillRect/>
          </a:stretch>
        </p:blipFill>
        <p:spPr bwMode="auto">
          <a:xfrm>
            <a:off x="3733800" y="1676400"/>
            <a:ext cx="3694176" cy="4782312"/>
          </a:xfrm>
          <a:prstGeom prst="rect">
            <a:avLst/>
          </a:prstGeom>
          <a:noFill/>
          <a:ln w="25400">
            <a:solidFill>
              <a:schemeClr val="tx1"/>
            </a:solidFill>
            <a:miter lim="800000"/>
            <a:headEnd/>
            <a:tailEnd/>
          </a:ln>
          <a:effectLst>
            <a:outerShdw blurRad="50800" dist="101600" dir="2700000" algn="tl" rotWithShape="0">
              <a:prstClr val="black">
                <a:alpha val="40000"/>
              </a:prstClr>
            </a:outerShdw>
          </a:effectLst>
        </p:spPr>
      </p:pic>
      <p:pic>
        <p:nvPicPr>
          <p:cNvPr id="6" name="Picture 2"/>
          <p:cNvPicPr>
            <a:picLocks noChangeAspect="1" noChangeArrowheads="1"/>
          </p:cNvPicPr>
          <p:nvPr/>
        </p:nvPicPr>
        <p:blipFill>
          <a:blip r:embed="rId5" cstate="print"/>
          <a:srcRect/>
          <a:stretch>
            <a:fillRect/>
          </a:stretch>
        </p:blipFill>
        <p:spPr bwMode="auto">
          <a:xfrm>
            <a:off x="2209799" y="1676400"/>
            <a:ext cx="3694176" cy="4810126"/>
          </a:xfrm>
          <a:prstGeom prst="rect">
            <a:avLst/>
          </a:prstGeom>
          <a:solidFill>
            <a:srgbClr val="FFFF99">
              <a:alpha val="41961"/>
            </a:srgbClr>
          </a:solidFill>
          <a:ln w="25400">
            <a:solidFill>
              <a:schemeClr val="tx1"/>
            </a:solidFill>
            <a:miter lim="800000"/>
            <a:headEnd/>
            <a:tailEnd/>
          </a:ln>
          <a:effectLst>
            <a:outerShdw blurRad="50800" dist="88900" dir="2700000" algn="tl" rotWithShape="0">
              <a:prstClr val="black">
                <a:alpha val="40000"/>
              </a:prstClr>
            </a:outerShdw>
          </a:effectLst>
        </p:spPr>
      </p:pic>
      <p:pic>
        <p:nvPicPr>
          <p:cNvPr id="7" name="Picture 3"/>
          <p:cNvPicPr>
            <a:picLocks noChangeAspect="1" noChangeArrowheads="1"/>
          </p:cNvPicPr>
          <p:nvPr/>
        </p:nvPicPr>
        <p:blipFill>
          <a:blip r:embed="rId6" cstate="print"/>
          <a:srcRect/>
          <a:stretch>
            <a:fillRect/>
          </a:stretch>
        </p:blipFill>
        <p:spPr bwMode="auto">
          <a:xfrm>
            <a:off x="609600" y="1676400"/>
            <a:ext cx="3689196" cy="4783595"/>
          </a:xfrm>
          <a:prstGeom prst="rect">
            <a:avLst/>
          </a:prstGeom>
          <a:noFill/>
          <a:ln w="25400">
            <a:solidFill>
              <a:schemeClr val="tx1"/>
            </a:solidFill>
            <a:miter lim="800000"/>
            <a:headEnd/>
            <a:tailEnd/>
          </a:ln>
          <a:effectLst>
            <a:outerShdw blurRad="50800" dist="127000" dir="2700000" algn="tl" rotWithShape="0">
              <a:prstClr val="black">
                <a:alpha val="40000"/>
              </a:prstClr>
            </a:outerShdw>
          </a:effectLst>
        </p:spPr>
      </p:pic>
      <p:sp>
        <p:nvSpPr>
          <p:cNvPr id="8" name="Slide Number Placeholder 7"/>
          <p:cNvSpPr>
            <a:spLocks noGrp="1"/>
          </p:cNvSpPr>
          <p:nvPr>
            <p:ph type="sldNum" sz="quarter" idx="12"/>
          </p:nvPr>
        </p:nvSpPr>
        <p:spPr/>
        <p:txBody>
          <a:bodyPr/>
          <a:lstStyle/>
          <a:p>
            <a:fld id="{02968404-3B41-4FE5-BB0F-BE1823FC4EFF}" type="slidenum">
              <a:rPr lang="en-US" smtClean="0"/>
              <a:pPr/>
              <a:t>82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8229600" cy="5334000"/>
          </a:xfrm>
        </p:spPr>
        <p:txBody>
          <a:bodyPr>
            <a:normAutofit fontScale="92500" lnSpcReduction="10000"/>
          </a:bodyPr>
          <a:lstStyle/>
          <a:p>
            <a:r>
              <a:rPr lang="en-US" dirty="0" smtClean="0"/>
              <a:t>Homeowners may compare insurance rates by visiting the Consumers Homeowners Insurance Comparison Electronic System (CHOICES) website.</a:t>
            </a:r>
          </a:p>
          <a:p>
            <a:pPr>
              <a:buNone/>
            </a:pPr>
            <a:r>
              <a:rPr lang="en-US" dirty="0" smtClean="0"/>
              <a:t>		</a:t>
            </a:r>
            <a:r>
              <a:rPr lang="en-US" dirty="0" smtClean="0">
                <a:hlinkClick r:id="rId3"/>
              </a:rPr>
              <a:t>http://www.floir.com/choices/</a:t>
            </a:r>
            <a:endParaRPr lang="en-US" dirty="0" smtClean="0"/>
          </a:p>
          <a:p>
            <a:pPr marL="293688" indent="-293688"/>
            <a:r>
              <a:rPr lang="en-US" dirty="0" smtClean="0"/>
              <a:t>On the home page of the website there are 2 choices-- one for homes built before 2001 and one for those built after 2001. </a:t>
            </a:r>
          </a:p>
          <a:p>
            <a:pPr marL="293688" indent="-293688"/>
            <a:r>
              <a:rPr lang="en-US" dirty="0" smtClean="0"/>
              <a:t>On the next page, select the county in which you reside and the display will show a list of all of the companies providing insurance in the county and their base rates. The base rates are reflective of either a $150,000 home built prior to 2001 or a $300,000 home built post-2001.</a:t>
            </a:r>
          </a:p>
          <a:p>
            <a:pPr marL="293688" indent="-293688"/>
            <a:r>
              <a:rPr lang="en-US" dirty="0" smtClean="0"/>
              <a:t>The site shows the maximum discount offered by each insurance company if all of the mitigation credits are met. </a:t>
            </a:r>
          </a:p>
          <a:p>
            <a:pPr>
              <a:buNone/>
            </a:pPr>
            <a:endParaRPr lang="en-US" dirty="0"/>
          </a:p>
        </p:txBody>
      </p:sp>
      <p:sp>
        <p:nvSpPr>
          <p:cNvPr id="5" name="Slide Number Placeholder 4"/>
          <p:cNvSpPr>
            <a:spLocks noGrp="1"/>
          </p:cNvSpPr>
          <p:nvPr>
            <p:ph type="sldNum" sz="quarter" idx="12"/>
          </p:nvPr>
        </p:nvSpPr>
        <p:spPr/>
        <p:txBody>
          <a:bodyPr/>
          <a:lstStyle/>
          <a:p>
            <a:fld id="{02968404-3B41-4FE5-BB0F-BE1823FC4EFF}" type="slidenum">
              <a:rPr lang="en-US" smtClean="0"/>
              <a:pPr/>
              <a:t>83</a:t>
            </a:fld>
            <a:endParaRPr lang="en-US" dirty="0"/>
          </a:p>
        </p:txBody>
      </p:sp>
      <p:sp>
        <p:nvSpPr>
          <p:cNvPr id="6" name="Rectangle 5"/>
          <p:cNvSpPr/>
          <p:nvPr/>
        </p:nvSpPr>
        <p:spPr>
          <a:xfrm>
            <a:off x="0" y="685800"/>
            <a:ext cx="9144000" cy="584775"/>
          </a:xfrm>
          <a:prstGeom prst="rect">
            <a:avLst/>
          </a:prstGeom>
        </p:spPr>
        <p:txBody>
          <a:bodyPr wrap="square">
            <a:spAutoFit/>
          </a:bodyPr>
          <a:lstStyle/>
          <a:p>
            <a:pPr algn="ctr"/>
            <a:r>
              <a:rPr lang="en-US" sz="3200" dirty="0" smtClean="0">
                <a:solidFill>
                  <a:srgbClr val="00B0F0"/>
                </a:solidFill>
              </a:rPr>
              <a:t>Mitigation Insurance Discounts &amp; Credits</a:t>
            </a:r>
            <a:endParaRPr lang="en-US" sz="3200" dirty="0">
              <a:solidFill>
                <a:srgbClr val="00B0F0"/>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05800" y="6492875"/>
            <a:ext cx="762000" cy="365125"/>
          </a:xfrm>
        </p:spPr>
        <p:txBody>
          <a:bodyPr/>
          <a:lstStyle/>
          <a:p>
            <a:fld id="{02968404-3B41-4FE5-BB0F-BE1823FC4EFF}" type="slidenum">
              <a:rPr lang="en-US" smtClean="0"/>
              <a:pPr/>
              <a:t>84</a:t>
            </a:fld>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0928" y="152400"/>
            <a:ext cx="8464056" cy="6553199"/>
          </a:xfrm>
          <a:prstGeom prst="rect">
            <a:avLst/>
          </a:prstGeom>
          <a:noFill/>
          <a:ln w="9525">
            <a:solidFill>
              <a:schemeClr val="tx2">
                <a:lumMod val="60000"/>
                <a:lumOff val="4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76576" y="3991627"/>
            <a:ext cx="3932487" cy="307777"/>
          </a:xfrm>
          <a:prstGeom prst="rect">
            <a:avLst/>
          </a:prstGeom>
          <a:solidFill>
            <a:srgbClr val="FFFFFF"/>
          </a:solidFill>
        </p:spPr>
        <p:txBody>
          <a:bodyPr wrap="none" rtlCol="0">
            <a:spAutoFit/>
          </a:bodyPr>
          <a:lstStyle/>
          <a:p>
            <a:r>
              <a:rPr lang="en-US" sz="1400" b="1" dirty="0" smtClean="0">
                <a:solidFill>
                  <a:schemeClr val="accent1">
                    <a:lumMod val="75000"/>
                  </a:schemeClr>
                </a:solidFill>
              </a:rPr>
              <a:t>$150,000 Value – Pre 2001 Construction</a:t>
            </a:r>
            <a:endParaRPr lang="en-US" sz="1400" b="1" dirty="0">
              <a:solidFill>
                <a:schemeClr val="accent1">
                  <a:lumMod val="75000"/>
                </a:schemeClr>
              </a:solidFill>
            </a:endParaRPr>
          </a:p>
        </p:txBody>
      </p:sp>
      <p:sp>
        <p:nvSpPr>
          <p:cNvPr id="6" name="TextBox 5"/>
          <p:cNvSpPr txBox="1"/>
          <p:nvPr/>
        </p:nvSpPr>
        <p:spPr>
          <a:xfrm>
            <a:off x="390146" y="4800600"/>
            <a:ext cx="3651962" cy="307777"/>
          </a:xfrm>
          <a:prstGeom prst="rect">
            <a:avLst/>
          </a:prstGeom>
          <a:solidFill>
            <a:srgbClr val="FFFFFF"/>
          </a:solidFill>
        </p:spPr>
        <p:txBody>
          <a:bodyPr wrap="none" rtlCol="0">
            <a:spAutoFit/>
          </a:bodyPr>
          <a:lstStyle/>
          <a:p>
            <a:r>
              <a:rPr lang="en-US" sz="1400" b="1" dirty="0" smtClean="0">
                <a:solidFill>
                  <a:schemeClr val="accent1">
                    <a:lumMod val="75000"/>
                  </a:schemeClr>
                </a:solidFill>
              </a:rPr>
              <a:t>$300,000 Value – New Construction</a:t>
            </a:r>
            <a:endParaRPr lang="en-US" sz="1400" b="1" dirty="0">
              <a:solidFill>
                <a:schemeClr val="accent1">
                  <a:lumMod val="75000"/>
                </a:schemeClr>
              </a:solidFill>
            </a:endParaRPr>
          </a:p>
        </p:txBody>
      </p:sp>
    </p:spTree>
    <p:extLst>
      <p:ext uri="{BB962C8B-B14F-4D97-AF65-F5344CB8AC3E}">
        <p14:creationId xmlns:p14="http://schemas.microsoft.com/office/powerpoint/2010/main" xmlns="" val="24445664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305800" y="6439853"/>
            <a:ext cx="762000" cy="365125"/>
          </a:xfrm>
        </p:spPr>
        <p:txBody>
          <a:bodyPr/>
          <a:lstStyle/>
          <a:p>
            <a:fld id="{02968404-3B41-4FE5-BB0F-BE1823FC4EFF}" type="slidenum">
              <a:rPr lang="en-US" smtClean="0"/>
              <a:pPr/>
              <a:t>85</a:t>
            </a:fld>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37779" y="140964"/>
            <a:ext cx="6849021" cy="67170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8200" y="1447800"/>
            <a:ext cx="4638675" cy="4667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7677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nchor="ctr">
            <a:noAutofit/>
          </a:bodyPr>
          <a:lstStyle/>
          <a:p>
            <a:pPr algn="ctr"/>
            <a:r>
              <a:rPr lang="en-US" sz="3600" dirty="0" smtClean="0">
                <a:solidFill>
                  <a:srgbClr val="00B0F0"/>
                </a:solidFill>
              </a:rPr>
              <a:t>Property Assessed Clean</a:t>
            </a:r>
            <a:br>
              <a:rPr lang="en-US" sz="3600" dirty="0" smtClean="0">
                <a:solidFill>
                  <a:srgbClr val="00B0F0"/>
                </a:solidFill>
              </a:rPr>
            </a:br>
            <a:r>
              <a:rPr lang="en-US" sz="3600" dirty="0" smtClean="0">
                <a:solidFill>
                  <a:srgbClr val="00B0F0"/>
                </a:solidFill>
              </a:rPr>
              <a:t>Energy Program</a:t>
            </a:r>
            <a:br>
              <a:rPr lang="en-US" sz="3600" dirty="0" smtClean="0">
                <a:solidFill>
                  <a:srgbClr val="00B0F0"/>
                </a:solidFill>
              </a:rPr>
            </a:br>
            <a:r>
              <a:rPr lang="en-US" sz="3600" dirty="0" smtClean="0">
                <a:solidFill>
                  <a:srgbClr val="00B0F0"/>
                </a:solidFill>
              </a:rPr>
              <a:t>(PACE)</a:t>
            </a:r>
            <a:endParaRPr lang="en-US" sz="3600" dirty="0">
              <a:solidFill>
                <a:srgbClr val="00B0F0"/>
              </a:solidFill>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86</a:t>
            </a:fld>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a:bodyPr>
          <a:lstStyle/>
          <a:p>
            <a:pPr algn="ctr"/>
            <a:r>
              <a:rPr lang="en-US" sz="3200" dirty="0" smtClean="0">
                <a:solidFill>
                  <a:srgbClr val="00B0F0"/>
                </a:solidFill>
              </a:rPr>
              <a:t>Property Assessed Clean Energy Program</a:t>
            </a:r>
            <a:endParaRPr lang="en-US" sz="3200" dirty="0">
              <a:solidFill>
                <a:srgbClr val="00B0F0"/>
              </a:solidFill>
            </a:endParaRPr>
          </a:p>
        </p:txBody>
      </p:sp>
      <p:sp>
        <p:nvSpPr>
          <p:cNvPr id="3" name="Content Placeholder 2"/>
          <p:cNvSpPr>
            <a:spLocks noGrp="1"/>
          </p:cNvSpPr>
          <p:nvPr>
            <p:ph idx="1"/>
          </p:nvPr>
        </p:nvSpPr>
        <p:spPr>
          <a:xfrm>
            <a:off x="457200" y="1371600"/>
            <a:ext cx="8229600" cy="5257800"/>
          </a:xfrm>
        </p:spPr>
        <p:txBody>
          <a:bodyPr>
            <a:noAutofit/>
          </a:bodyPr>
          <a:lstStyle/>
          <a:p>
            <a:r>
              <a:rPr lang="en-US" dirty="0" smtClean="0"/>
              <a:t>In 2010, the Florida Legislature enacted the Property Assessed Clean Energy (PACE) Program which allows local governments to fund storm-resistance improvements for homeowners that are repaid through property tax assessments. </a:t>
            </a:r>
            <a:r>
              <a:rPr lang="en-US" i="1" dirty="0" smtClean="0"/>
              <a:t>Check with your local government to inquire about PACE. </a:t>
            </a:r>
          </a:p>
          <a:p>
            <a:r>
              <a:rPr lang="en-US" dirty="0" smtClean="0"/>
              <a:t> "Qualifying improvement" includes any: </a:t>
            </a:r>
          </a:p>
          <a:p>
            <a:pPr marL="1089025" indent="-287338">
              <a:buNone/>
            </a:pPr>
            <a:r>
              <a:rPr lang="en-US" dirty="0" smtClean="0"/>
              <a:t>1. Energy conservation and efficiency improvements;</a:t>
            </a:r>
          </a:p>
          <a:p>
            <a:pPr marL="914400" indent="-112713">
              <a:buNone/>
            </a:pPr>
            <a:r>
              <a:rPr lang="en-US" dirty="0" smtClean="0"/>
              <a:t>2. Renewable energy improvements; and,</a:t>
            </a:r>
          </a:p>
          <a:p>
            <a:pPr marL="914400" indent="-112713">
              <a:buNone/>
            </a:pPr>
            <a:r>
              <a:rPr lang="en-US" dirty="0" smtClean="0"/>
              <a:t>3. Wind-resistance improvements.</a:t>
            </a:r>
          </a:p>
          <a:p>
            <a:pPr>
              <a:buNone/>
            </a:pPr>
            <a:r>
              <a:rPr lang="en-US" dirty="0" smtClean="0"/>
              <a:t>	</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87</a:t>
            </a:fld>
            <a:endParaRPr lang="en-US" dirty="0"/>
          </a:p>
        </p:txBody>
      </p:sp>
    </p:spTree>
    <p:extLst>
      <p:ext uri="{BB962C8B-B14F-4D97-AF65-F5344CB8AC3E}">
        <p14:creationId xmlns:p14="http://schemas.microsoft.com/office/powerpoint/2010/main" xmlns="" val="138201604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486400"/>
          </a:xfrm>
        </p:spPr>
        <p:txBody>
          <a:bodyPr>
            <a:normAutofit/>
          </a:bodyPr>
          <a:lstStyle/>
          <a:p>
            <a:pPr marL="338138" indent="-338138">
              <a:buNone/>
            </a:pPr>
            <a:r>
              <a:rPr lang="en-US" dirty="0" smtClean="0"/>
              <a:t>3. Wind resistance improvements, include but are not limited to:</a:t>
            </a:r>
          </a:p>
          <a:p>
            <a:pPr marL="914400" indent="-287338">
              <a:buNone/>
            </a:pPr>
            <a:r>
              <a:rPr lang="en-US" dirty="0" smtClean="0"/>
              <a:t>a. Improving the strength of the roof deck   attachment;     </a:t>
            </a:r>
          </a:p>
          <a:p>
            <a:pPr marL="914400" indent="-287338">
              <a:buNone/>
            </a:pPr>
            <a:r>
              <a:rPr lang="en-US" dirty="0" smtClean="0"/>
              <a:t>b. Creating a secondary water barrier to prevent water intrusion; </a:t>
            </a:r>
          </a:p>
          <a:p>
            <a:pPr marL="914400" indent="-287338">
              <a:buNone/>
            </a:pPr>
            <a:r>
              <a:rPr lang="en-US" dirty="0" smtClean="0"/>
              <a:t>c. Installing wind-resistant shingles; </a:t>
            </a:r>
          </a:p>
          <a:p>
            <a:pPr marL="914400" indent="-287338">
              <a:buNone/>
            </a:pPr>
            <a:r>
              <a:rPr lang="en-US" dirty="0" smtClean="0"/>
              <a:t>d. Installing gable-end bracing; </a:t>
            </a:r>
          </a:p>
          <a:p>
            <a:pPr marL="914400" indent="-287338">
              <a:buNone/>
            </a:pPr>
            <a:r>
              <a:rPr lang="en-US" dirty="0" smtClean="0"/>
              <a:t>e. Reinforcing roof-to-wall connections; </a:t>
            </a:r>
          </a:p>
          <a:p>
            <a:pPr marL="914400" indent="-287338">
              <a:buNone/>
            </a:pPr>
            <a:r>
              <a:rPr lang="en-US" dirty="0" smtClean="0"/>
              <a:t>f.  Installing storm shutters; or </a:t>
            </a:r>
          </a:p>
          <a:p>
            <a:pPr marL="914400" indent="-287338">
              <a:buNone/>
            </a:pPr>
            <a:r>
              <a:rPr lang="en-US" dirty="0" smtClean="0"/>
              <a:t>g. Installing opening protections.</a:t>
            </a:r>
            <a:endParaRPr lang="en-US"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88</a:t>
            </a:fld>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6858000"/>
          </a:xfrm>
        </p:spPr>
        <p:txBody>
          <a:bodyPr anchor="ctr">
            <a:normAutofit/>
          </a:bodyPr>
          <a:lstStyle/>
          <a:p>
            <a:pPr algn="ctr"/>
            <a:r>
              <a:rPr lang="en-US" sz="4400" dirty="0" smtClean="0">
                <a:solidFill>
                  <a:srgbClr val="00B0F0"/>
                </a:solidFill>
              </a:rPr>
              <a:t>Disaster Contractors Network</a:t>
            </a:r>
            <a:endParaRPr lang="en-US" sz="4400" dirty="0">
              <a:solidFill>
                <a:srgbClr val="00B0F0"/>
              </a:solidFill>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89</a:t>
            </a:fld>
            <a:endParaRPr lang="en-US" dirty="0"/>
          </a:p>
        </p:txBody>
      </p:sp>
    </p:spTree>
    <p:extLst>
      <p:ext uri="{BB962C8B-B14F-4D97-AF65-F5344CB8AC3E}">
        <p14:creationId xmlns:p14="http://schemas.microsoft.com/office/powerpoint/2010/main" xmlns="" val="5976987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4"/>
          <p:cNvSpPr txBox="1">
            <a:spLocks noChangeArrowheads="1"/>
          </p:cNvSpPr>
          <p:nvPr/>
        </p:nvSpPr>
        <p:spPr bwMode="auto">
          <a:xfrm>
            <a:off x="2743200" y="609600"/>
            <a:ext cx="3188693" cy="584775"/>
          </a:xfrm>
          <a:prstGeom prst="rect">
            <a:avLst/>
          </a:prstGeom>
          <a:noFill/>
          <a:ln w="9525">
            <a:noFill/>
            <a:miter lim="800000"/>
            <a:headEnd/>
            <a:tailEnd/>
          </a:ln>
        </p:spPr>
        <p:txBody>
          <a:bodyPr wrap="none">
            <a:spAutoFit/>
          </a:bodyPr>
          <a:lstStyle/>
          <a:p>
            <a:r>
              <a:rPr lang="en-US" sz="3200" dirty="0">
                <a:solidFill>
                  <a:srgbClr val="00B0F0"/>
                </a:solidFill>
                <a:latin typeface="Georgia" pitchFamily="18" charset="0"/>
              </a:rPr>
              <a:t>Plywood Shutter</a:t>
            </a:r>
          </a:p>
        </p:txBody>
      </p:sp>
      <p:pic>
        <p:nvPicPr>
          <p:cNvPr id="16387" name="Content Placeholder 3"/>
          <p:cNvPicPr>
            <a:picLocks noChangeAspect="1"/>
          </p:cNvPicPr>
          <p:nvPr/>
        </p:nvPicPr>
        <p:blipFill>
          <a:blip r:embed="rId3" cstate="print"/>
          <a:srcRect/>
          <a:stretch>
            <a:fillRect/>
          </a:stretch>
        </p:blipFill>
        <p:spPr bwMode="auto">
          <a:xfrm>
            <a:off x="1295400" y="1447800"/>
            <a:ext cx="6619875" cy="3810000"/>
          </a:xfrm>
          <a:prstGeom prst="rect">
            <a:avLst/>
          </a:prstGeom>
          <a:noFill/>
          <a:ln w="38100">
            <a:solidFill>
              <a:schemeClr val="bg2">
                <a:lumMod val="50000"/>
              </a:schemeClr>
            </a:solidFill>
            <a:miter lim="800000"/>
            <a:headEnd/>
            <a:tailEnd/>
          </a:ln>
          <a:effectLst>
            <a:outerShdw blurRad="50800" dist="127000" dir="2700000" algn="tl" rotWithShape="0">
              <a:prstClr val="black">
                <a:alpha val="40000"/>
              </a:prstClr>
            </a:outerShdw>
          </a:effectLst>
        </p:spPr>
      </p:pic>
      <p:sp>
        <p:nvSpPr>
          <p:cNvPr id="4" name="Slide Number Placeholder 3"/>
          <p:cNvSpPr>
            <a:spLocks noGrp="1"/>
          </p:cNvSpPr>
          <p:nvPr>
            <p:ph type="sldNum" sz="quarter" idx="12"/>
          </p:nvPr>
        </p:nvSpPr>
        <p:spPr/>
        <p:txBody>
          <a:bodyPr/>
          <a:lstStyle/>
          <a:p>
            <a:fld id="{02968404-3B41-4FE5-BB0F-BE1823FC4EFF}" type="slidenum">
              <a:rPr lang="en-US" smtClean="0"/>
              <a:pPr/>
              <a:t>9</a:t>
            </a:fld>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0" y="533400"/>
            <a:ext cx="5105400" cy="6139270"/>
          </a:xfrm>
          <a:prstGeom prst="rect">
            <a:avLst/>
          </a:prstGeom>
          <a:noFill/>
          <a:ln w="25400">
            <a:solidFill>
              <a:schemeClr val="tx2">
                <a:lumMod val="60000"/>
                <a:lumOff val="4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228600" y="1219200"/>
            <a:ext cx="3390900" cy="3785652"/>
          </a:xfrm>
          <a:prstGeom prst="rect">
            <a:avLst/>
          </a:prstGeom>
          <a:noFill/>
        </p:spPr>
        <p:txBody>
          <a:bodyPr wrap="square" rtlCol="0">
            <a:spAutoFit/>
          </a:bodyPr>
          <a:lstStyle/>
          <a:p>
            <a:r>
              <a:rPr lang="en-US" sz="2400" dirty="0" smtClean="0">
                <a:latin typeface="Georgia" pitchFamily="18" charset="0"/>
              </a:rPr>
              <a:t>Home page of the  “Disaster Contractors Network” is a resource for homeowner’s before and after a wind storm.</a:t>
            </a:r>
          </a:p>
          <a:p>
            <a:endParaRPr lang="en-US" sz="2400" dirty="0">
              <a:latin typeface="Georgia" pitchFamily="18" charset="0"/>
            </a:endParaRPr>
          </a:p>
          <a:p>
            <a:r>
              <a:rPr lang="en-US" sz="2400" dirty="0" smtClean="0">
                <a:latin typeface="Georgia" pitchFamily="18" charset="0"/>
              </a:rPr>
              <a:t>Check on the </a:t>
            </a:r>
            <a:r>
              <a:rPr lang="en-US" sz="2400" b="1" dirty="0" smtClean="0">
                <a:solidFill>
                  <a:schemeClr val="tx2">
                    <a:lumMod val="60000"/>
                    <a:lumOff val="40000"/>
                  </a:schemeClr>
                </a:solidFill>
                <a:latin typeface="Georgia" pitchFamily="18" charset="0"/>
              </a:rPr>
              <a:t>“General Public”</a:t>
            </a:r>
            <a:r>
              <a:rPr lang="en-US" sz="2400" dirty="0" smtClean="0">
                <a:latin typeface="Georgia" pitchFamily="18" charset="0"/>
              </a:rPr>
              <a:t> button to get more information.</a:t>
            </a:r>
            <a:endParaRPr lang="en-US" sz="2400" dirty="0">
              <a:latin typeface="Georgia" pitchFamily="18" charset="0"/>
            </a:endParaRPr>
          </a:p>
        </p:txBody>
      </p:sp>
      <p:cxnSp>
        <p:nvCxnSpPr>
          <p:cNvPr id="3" name="Straight Arrow Connector 2"/>
          <p:cNvCxnSpPr/>
          <p:nvPr/>
        </p:nvCxnSpPr>
        <p:spPr>
          <a:xfrm flipV="1">
            <a:off x="3124200" y="1371600"/>
            <a:ext cx="2286000" cy="2438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73450939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304800"/>
            <a:ext cx="5525832" cy="6477000"/>
          </a:xfrm>
          <a:prstGeom prst="rect">
            <a:avLst/>
          </a:prstGeom>
          <a:noFill/>
          <a:ln w="25400">
            <a:solidFill>
              <a:schemeClr val="tx2">
                <a:lumMod val="60000"/>
                <a:lumOff val="4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12" name="Table 11"/>
          <p:cNvGraphicFramePr>
            <a:graphicFrameLocks noGrp="1"/>
          </p:cNvGraphicFramePr>
          <p:nvPr>
            <p:extLst>
              <p:ext uri="{D42A27DB-BD31-4B8C-83A1-F6EECF244321}">
                <p14:modId xmlns:p14="http://schemas.microsoft.com/office/powerpoint/2010/main" xmlns="" val="219731760"/>
              </p:ext>
            </p:extLst>
          </p:nvPr>
        </p:nvGraphicFramePr>
        <p:xfrm>
          <a:off x="4800600" y="914400"/>
          <a:ext cx="4343400" cy="975360"/>
        </p:xfrm>
        <a:graphic>
          <a:graphicData uri="http://schemas.openxmlformats.org/drawingml/2006/table">
            <a:tbl>
              <a:tblPr firstRow="1" bandRow="1">
                <a:tableStyleId>{5C22544A-7EE6-4342-B048-85BDC9FD1C3A}</a:tableStyleId>
              </a:tblPr>
              <a:tblGrid>
                <a:gridCol w="762000"/>
                <a:gridCol w="3581400"/>
              </a:tblGrid>
              <a:tr h="30480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u="sng" kern="1200" dirty="0" smtClean="0">
                          <a:solidFill>
                            <a:srgbClr val="0000FF"/>
                          </a:solidFill>
                          <a:effectLst/>
                          <a:latin typeface="+mn-lt"/>
                          <a:ea typeface="+mn-ea"/>
                          <a:cs typeface="+mn-cs"/>
                          <a:hlinkClick r:id="rId3"/>
                        </a:rPr>
                        <a:t>Resources</a:t>
                      </a:r>
                      <a:endParaRPr lang="en-US" sz="1600" dirty="0">
                        <a:solidFill>
                          <a:srgbClr val="0000FF"/>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37540">
                <a:tc>
                  <a:txBody>
                    <a:bodyPr/>
                    <a:lstStyle/>
                    <a:p>
                      <a:endParaRPr lang="en-US" dirty="0"/>
                    </a:p>
                  </a:txBody>
                  <a:tcP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r>
                        <a:rPr lang="en-US" sz="1200" b="0" kern="1200" dirty="0" smtClean="0">
                          <a:solidFill>
                            <a:schemeClr val="dk1"/>
                          </a:solidFill>
                          <a:effectLst/>
                          <a:latin typeface="Georgia" pitchFamily="18" charset="0"/>
                          <a:ea typeface="+mn-ea"/>
                          <a:cs typeface="+mn-cs"/>
                        </a:rPr>
                        <a:t>Search the DCN databases for a contractor, vendor, labor provider, or other professional to help you prepare for or recover from a disaster.</a:t>
                      </a:r>
                      <a:endParaRPr lang="en-US" sz="1200" b="0" dirty="0">
                        <a:latin typeface="Georgia" pitchFamily="18" charset="0"/>
                      </a:endParaRPr>
                    </a:p>
                  </a:txBody>
                  <a:tcP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r>
            </a:tbl>
          </a:graphicData>
        </a:graphic>
      </p:graphicFrame>
      <p:pic>
        <p:nvPicPr>
          <p:cNvPr id="15" name="Picture 14" descr="http://www.dcnonline.org/images/search.gif">
            <a:hlinkClick r:id="rId3"/>
          </p:cNvPr>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24269" y="1181100"/>
            <a:ext cx="533400" cy="533400"/>
          </a:xfrm>
          <a:prstGeom prst="rect">
            <a:avLst/>
          </a:prstGeom>
          <a:noFill/>
          <a:ln>
            <a:noFill/>
          </a:ln>
        </p:spPr>
      </p:pic>
      <p:cxnSp>
        <p:nvCxnSpPr>
          <p:cNvPr id="14" name="Straight Arrow Connector 13"/>
          <p:cNvCxnSpPr/>
          <p:nvPr/>
        </p:nvCxnSpPr>
        <p:spPr>
          <a:xfrm flipH="1">
            <a:off x="4267200" y="1653540"/>
            <a:ext cx="533400" cy="25146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52400" y="3886200"/>
            <a:ext cx="4693920" cy="1676400"/>
            <a:chOff x="152400" y="3886200"/>
            <a:chExt cx="4693920" cy="1676400"/>
          </a:xfrm>
        </p:grpSpPr>
        <p:grpSp>
          <p:nvGrpSpPr>
            <p:cNvPr id="11" name="Group 10"/>
            <p:cNvGrpSpPr/>
            <p:nvPr/>
          </p:nvGrpSpPr>
          <p:grpSpPr>
            <a:xfrm>
              <a:off x="152400" y="3886200"/>
              <a:ext cx="4693920" cy="1676400"/>
              <a:chOff x="152400" y="3886200"/>
              <a:chExt cx="4693920" cy="1676400"/>
            </a:xfrm>
          </p:grpSpPr>
          <p:pic>
            <p:nvPicPr>
              <p:cNvPr id="2052" name="Picture 4" descr="C:\Users\JACKT~1\AppData\Local\Temp\SNAGHTML3f7b9f0.PN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11925" r="5594" b="28448"/>
              <a:stretch/>
            </p:blipFill>
            <p:spPr bwMode="auto">
              <a:xfrm>
                <a:off x="152400" y="4633521"/>
                <a:ext cx="4693920" cy="929079"/>
              </a:xfrm>
              <a:prstGeom prst="rect">
                <a:avLst/>
              </a:prstGeom>
              <a:noFill/>
              <a:ln w="25400">
                <a:solidFill>
                  <a:schemeClr val="tx1"/>
                </a:solidFill>
              </a:ln>
              <a:extLst>
                <a:ext uri="{909E8E84-426E-40DD-AFC4-6F175D3DCCD1}">
                  <a14:hiddenFill xmlns:a14="http://schemas.microsoft.com/office/drawing/2010/main" xmlns="">
                    <a:solidFill>
                      <a:srgbClr val="FFFFFF"/>
                    </a:solidFill>
                  </a14:hiddenFill>
                </a:ext>
              </a:extLst>
            </p:spPr>
          </p:pic>
          <p:cxnSp>
            <p:nvCxnSpPr>
              <p:cNvPr id="5" name="Straight Arrow Connector 4"/>
              <p:cNvCxnSpPr/>
              <p:nvPr/>
            </p:nvCxnSpPr>
            <p:spPr>
              <a:xfrm flipV="1">
                <a:off x="457200" y="3886200"/>
                <a:ext cx="45720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1295400" y="4818187"/>
              <a:ext cx="3505200" cy="738664"/>
            </a:xfrm>
            <a:prstGeom prst="rect">
              <a:avLst/>
            </a:prstGeom>
            <a:solidFill>
              <a:schemeClr val="bg1"/>
            </a:solidFill>
          </p:spPr>
          <p:txBody>
            <a:bodyPr wrap="square">
              <a:spAutoFit/>
            </a:bodyPr>
            <a:lstStyle/>
            <a:p>
              <a:r>
                <a:rPr lang="en-US" sz="1400" dirty="0">
                  <a:latin typeface="Georgia" pitchFamily="18" charset="0"/>
                </a:rPr>
                <a:t>Watch construction video clips that provide guidelines for preventing damage or destruction to homes. </a:t>
              </a:r>
            </a:p>
          </p:txBody>
        </p:sp>
      </p:grpSp>
      <p:sp>
        <p:nvSpPr>
          <p:cNvPr id="22" name="Rectangle 21"/>
          <p:cNvSpPr/>
          <p:nvPr/>
        </p:nvSpPr>
        <p:spPr>
          <a:xfrm>
            <a:off x="270461" y="4633521"/>
            <a:ext cx="830677" cy="369332"/>
          </a:xfrm>
          <a:prstGeom prst="rect">
            <a:avLst/>
          </a:prstGeom>
          <a:solidFill>
            <a:schemeClr val="bg1"/>
          </a:solidFill>
        </p:spPr>
        <p:txBody>
          <a:bodyPr wrap="none">
            <a:spAutoFit/>
          </a:bodyPr>
          <a:lstStyle/>
          <a:p>
            <a:r>
              <a:rPr lang="en-US" b="1" u="sng" dirty="0">
                <a:solidFill>
                  <a:srgbClr val="0000FF"/>
                </a:solidFill>
              </a:rPr>
              <a:t>Videos</a:t>
            </a:r>
            <a:endParaRPr lang="en-US" dirty="0">
              <a:solidFill>
                <a:srgbClr val="0000FF"/>
              </a:solidFill>
            </a:endParaRPr>
          </a:p>
        </p:txBody>
      </p:sp>
      <p:sp>
        <p:nvSpPr>
          <p:cNvPr id="23" name="TextBox 22"/>
          <p:cNvSpPr txBox="1"/>
          <p:nvPr/>
        </p:nvSpPr>
        <p:spPr>
          <a:xfrm>
            <a:off x="6172200" y="2819400"/>
            <a:ext cx="2743201" cy="1938992"/>
          </a:xfrm>
          <a:prstGeom prst="rect">
            <a:avLst/>
          </a:prstGeom>
          <a:noFill/>
        </p:spPr>
        <p:txBody>
          <a:bodyPr wrap="square" rtlCol="0">
            <a:spAutoFit/>
          </a:bodyPr>
          <a:lstStyle/>
          <a:p>
            <a:r>
              <a:rPr lang="en-US" sz="2400" dirty="0" smtClean="0">
                <a:latin typeface="Georgia" pitchFamily="18" charset="0"/>
              </a:rPr>
              <a:t>‘The Public” page provides links to </a:t>
            </a:r>
          </a:p>
          <a:p>
            <a:r>
              <a:rPr lang="en-US" sz="2400" dirty="0" smtClean="0">
                <a:latin typeface="Georgia" pitchFamily="18" charset="0"/>
              </a:rPr>
              <a:t>Information citizens will find useful.</a:t>
            </a:r>
            <a:endParaRPr lang="en-US" sz="2400" dirty="0">
              <a:latin typeface="Georgia" pitchFamily="18" charset="0"/>
            </a:endParaRPr>
          </a:p>
        </p:txBody>
      </p:sp>
    </p:spTree>
    <p:extLst>
      <p:ext uri="{BB962C8B-B14F-4D97-AF65-F5344CB8AC3E}">
        <p14:creationId xmlns:p14="http://schemas.microsoft.com/office/powerpoint/2010/main" xmlns="" val="219644176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219974" y="860612"/>
            <a:ext cx="5125270" cy="5844988"/>
          </a:xfrm>
          <a:prstGeom prst="rect">
            <a:avLst/>
          </a:prstGeom>
          <a:noFill/>
          <a:ln w="254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0" y="228287"/>
            <a:ext cx="9144000" cy="584775"/>
          </a:xfrm>
          <a:prstGeom prst="rect">
            <a:avLst/>
          </a:prstGeom>
          <a:noFill/>
        </p:spPr>
        <p:txBody>
          <a:bodyPr wrap="square" rtlCol="0">
            <a:spAutoFit/>
          </a:bodyPr>
          <a:lstStyle/>
          <a:p>
            <a:pPr algn="ctr"/>
            <a:r>
              <a:rPr lang="en-US" sz="3200" b="1" dirty="0" smtClean="0">
                <a:solidFill>
                  <a:schemeClr val="accent2"/>
                </a:solidFill>
                <a:latin typeface="Georgia" pitchFamily="18" charset="0"/>
              </a:rPr>
              <a:t>General Resources Page</a:t>
            </a:r>
            <a:endParaRPr lang="en-US" sz="3200" b="1" dirty="0">
              <a:solidFill>
                <a:schemeClr val="accent2"/>
              </a:solidFill>
              <a:latin typeface="Georgia" pitchFamily="18" charset="0"/>
            </a:endParaRPr>
          </a:p>
        </p:txBody>
      </p:sp>
      <p:sp>
        <p:nvSpPr>
          <p:cNvPr id="6" name="TextBox 5"/>
          <p:cNvSpPr txBox="1"/>
          <p:nvPr/>
        </p:nvSpPr>
        <p:spPr>
          <a:xfrm>
            <a:off x="5330867" y="1336282"/>
            <a:ext cx="3657600" cy="5262979"/>
          </a:xfrm>
          <a:prstGeom prst="rect">
            <a:avLst/>
          </a:prstGeom>
          <a:noFill/>
        </p:spPr>
        <p:txBody>
          <a:bodyPr wrap="square" rtlCol="0">
            <a:spAutoFit/>
          </a:bodyPr>
          <a:lstStyle/>
          <a:p>
            <a:r>
              <a:rPr lang="en-US" sz="2400" b="1" dirty="0" smtClean="0">
                <a:latin typeface="Georgia" pitchFamily="18" charset="0"/>
              </a:rPr>
              <a:t>User can search by:</a:t>
            </a:r>
          </a:p>
          <a:p>
            <a:endParaRPr lang="en-US" sz="2400" b="1" dirty="0" smtClean="0">
              <a:latin typeface="Georgia" pitchFamily="18" charset="0"/>
            </a:endParaRPr>
          </a:p>
          <a:p>
            <a:pPr marL="285750" indent="-285750">
              <a:buFont typeface="Arial" pitchFamily="34" charset="0"/>
              <a:buChar char="•"/>
            </a:pPr>
            <a:r>
              <a:rPr lang="en-US" b="1" dirty="0" smtClean="0">
                <a:latin typeface="Georgia" pitchFamily="18" charset="0"/>
              </a:rPr>
              <a:t>Keywords:</a:t>
            </a:r>
          </a:p>
          <a:p>
            <a:pPr marL="285750" indent="-285750">
              <a:buFont typeface="Arial" pitchFamily="34" charset="0"/>
              <a:buChar char="•"/>
            </a:pPr>
            <a:r>
              <a:rPr lang="en-US" b="1" dirty="0" smtClean="0">
                <a:latin typeface="Georgia" pitchFamily="18" charset="0"/>
              </a:rPr>
              <a:t>Professional Services:</a:t>
            </a:r>
          </a:p>
          <a:p>
            <a:pPr marL="120650"/>
            <a:r>
              <a:rPr lang="en-US" dirty="0" smtClean="0">
                <a:latin typeface="Georgia" pitchFamily="18" charset="0"/>
              </a:rPr>
              <a:t>General Contractor Roofing Contractor</a:t>
            </a:r>
          </a:p>
          <a:p>
            <a:pPr marL="120650"/>
            <a:r>
              <a:rPr lang="en-US" dirty="0" smtClean="0">
                <a:latin typeface="Georgia" pitchFamily="18" charset="0"/>
              </a:rPr>
              <a:t>Engineering	Architecture</a:t>
            </a:r>
          </a:p>
          <a:p>
            <a:pPr marL="120650"/>
            <a:r>
              <a:rPr lang="en-US" dirty="0" smtClean="0">
                <a:latin typeface="Georgia" pitchFamily="18" charset="0"/>
              </a:rPr>
              <a:t>Debris removal</a:t>
            </a:r>
          </a:p>
          <a:p>
            <a:pPr marL="285750" indent="-285750">
              <a:buFont typeface="Arial" pitchFamily="34" charset="0"/>
              <a:buChar char="•"/>
            </a:pPr>
            <a:r>
              <a:rPr lang="en-US" b="1" dirty="0" smtClean="0">
                <a:latin typeface="Georgia" pitchFamily="18" charset="0"/>
              </a:rPr>
              <a:t>Materials:</a:t>
            </a:r>
          </a:p>
          <a:p>
            <a:pPr marL="120650"/>
            <a:r>
              <a:rPr lang="en-US" dirty="0" smtClean="0">
                <a:latin typeface="Georgia" pitchFamily="18" charset="0"/>
              </a:rPr>
              <a:t>Lumber	    Windows</a:t>
            </a:r>
          </a:p>
          <a:p>
            <a:pPr marL="120650"/>
            <a:r>
              <a:rPr lang="en-US" dirty="0" smtClean="0">
                <a:latin typeface="Georgia" pitchFamily="18" charset="0"/>
              </a:rPr>
              <a:t>Roofing Supplies    Masonry</a:t>
            </a:r>
          </a:p>
          <a:p>
            <a:pPr marL="120650"/>
            <a:r>
              <a:rPr lang="en-US" dirty="0" smtClean="0">
                <a:latin typeface="Georgia" pitchFamily="18" charset="0"/>
              </a:rPr>
              <a:t>Electrical	    Plumbing</a:t>
            </a:r>
          </a:p>
          <a:p>
            <a:pPr marL="120650"/>
            <a:r>
              <a:rPr lang="en-US" dirty="0" smtClean="0">
                <a:latin typeface="Georgia" pitchFamily="18" charset="0"/>
              </a:rPr>
              <a:t>Flooring 	    Painting</a:t>
            </a:r>
          </a:p>
          <a:p>
            <a:pPr marL="120650"/>
            <a:r>
              <a:rPr lang="en-US" dirty="0" smtClean="0">
                <a:latin typeface="Georgia" pitchFamily="18" charset="0"/>
              </a:rPr>
              <a:t>Landscaping	    Other</a:t>
            </a:r>
          </a:p>
          <a:p>
            <a:pPr marL="285750" indent="-285750">
              <a:buFont typeface="Arial" pitchFamily="34" charset="0"/>
              <a:buChar char="•"/>
            </a:pPr>
            <a:r>
              <a:rPr lang="en-US" b="1" dirty="0" smtClean="0">
                <a:latin typeface="Georgia" pitchFamily="18" charset="0"/>
              </a:rPr>
              <a:t>Labor :</a:t>
            </a:r>
          </a:p>
          <a:p>
            <a:pPr marL="120650"/>
            <a:r>
              <a:rPr lang="en-US" dirty="0" smtClean="0">
                <a:latin typeface="Georgia" pitchFamily="18" charset="0"/>
              </a:rPr>
              <a:t>Carpentry	Electrical</a:t>
            </a:r>
          </a:p>
          <a:p>
            <a:pPr marL="120650"/>
            <a:r>
              <a:rPr lang="en-US" dirty="0" smtClean="0">
                <a:latin typeface="Georgia" pitchFamily="18" charset="0"/>
              </a:rPr>
              <a:t>Plumbing	Masonry</a:t>
            </a:r>
          </a:p>
          <a:p>
            <a:pPr marL="120650"/>
            <a:r>
              <a:rPr lang="en-US" dirty="0" smtClean="0">
                <a:latin typeface="Georgia" pitchFamily="18" charset="0"/>
              </a:rPr>
              <a:t>Mold Removal	Other</a:t>
            </a:r>
            <a:endParaRPr lang="en-US" dirty="0">
              <a:latin typeface="Georgia" pitchFamily="18" charset="0"/>
            </a:endParaRPr>
          </a:p>
        </p:txBody>
      </p:sp>
    </p:spTree>
    <p:controls>
      <p:control spid="2170" name="HTMLOption1" r:id="rId2" imgW="257040" imgH="304920"/>
      <p:control spid="2171" name="HTMLOption2" r:id="rId3" imgW="257040" imgH="304920"/>
      <p:control spid="2172" name="HTMLCheckbox1" r:id="rId4" imgW="257040" imgH="304920"/>
      <p:control spid="2173" name="HTMLCheckbox2" r:id="rId5" imgW="257040" imgH="304920"/>
      <p:control spid="2174" name="HTMLCheckbox3" r:id="rId6" imgW="257040" imgH="304920"/>
      <p:control spid="2175" name="HTMLCheckbox4" r:id="rId7" imgW="257040" imgH="304920"/>
      <p:control spid="2176" name="HTMLCheckbox5" r:id="rId8" imgW="257040" imgH="304920"/>
      <p:control spid="2177" name="HTMLCheckbox6" r:id="rId9" imgW="257040" imgH="304920"/>
      <p:control spid="2178" name="HTMLCheckbox7" r:id="rId10" imgW="257040" imgH="304920"/>
      <p:control spid="2179" name="HTMLCheckbox8" r:id="rId11" imgW="257040" imgH="304920"/>
      <p:control spid="2180" name="HTMLCheckbox9" r:id="rId12" imgW="257040" imgH="304920"/>
      <p:control spid="2181" name="HTMLCheckbox13" r:id="rId13" imgW="257040" imgH="304920"/>
    </p:controls>
    <p:extLst>
      <p:ext uri="{BB962C8B-B14F-4D97-AF65-F5344CB8AC3E}">
        <p14:creationId xmlns:p14="http://schemas.microsoft.com/office/powerpoint/2010/main" xmlns="" val="2379494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219974" y="1165412"/>
            <a:ext cx="4858001" cy="5540188"/>
          </a:xfrm>
          <a:prstGeom prst="rect">
            <a:avLst/>
          </a:prstGeom>
          <a:noFill/>
          <a:ln w="25400">
            <a:solidFill>
              <a:schemeClr val="tx2"/>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7929" y="520674"/>
            <a:ext cx="9144000" cy="584775"/>
          </a:xfrm>
          <a:prstGeom prst="rect">
            <a:avLst/>
          </a:prstGeom>
          <a:noFill/>
        </p:spPr>
        <p:txBody>
          <a:bodyPr wrap="square" rtlCol="0">
            <a:spAutoFit/>
          </a:bodyPr>
          <a:lstStyle/>
          <a:p>
            <a:pPr algn="ctr"/>
            <a:r>
              <a:rPr lang="en-US" sz="3200" b="1" dirty="0" smtClean="0">
                <a:solidFill>
                  <a:schemeClr val="accent2"/>
                </a:solidFill>
                <a:latin typeface="Georgia" pitchFamily="18" charset="0"/>
              </a:rPr>
              <a:t>General Resources Page</a:t>
            </a:r>
            <a:endParaRPr lang="en-US" sz="3200" b="1" dirty="0">
              <a:solidFill>
                <a:schemeClr val="accent2"/>
              </a:solidFill>
              <a:latin typeface="Georgia"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3809119372"/>
              </p:ext>
            </p:extLst>
          </p:nvPr>
        </p:nvGraphicFramePr>
        <p:xfrm>
          <a:off x="5109882" y="1165412"/>
          <a:ext cx="4007224" cy="5156200"/>
        </p:xfrm>
        <a:graphic>
          <a:graphicData uri="http://schemas.openxmlformats.org/drawingml/2006/table">
            <a:tbl>
              <a:tblPr firstRow="1" bandRow="1">
                <a:tableStyleId>{073A0DAA-6AF3-43AB-8588-CEC1D06C72B9}</a:tableStyleId>
              </a:tblPr>
              <a:tblGrid>
                <a:gridCol w="1824318"/>
                <a:gridCol w="443922"/>
                <a:gridCol w="1738984"/>
              </a:tblGrid>
              <a:tr h="370840">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Georgia" pitchFamily="18" charset="0"/>
                        </a:rPr>
                        <a:t>User can search by:</a:t>
                      </a:r>
                      <a:endParaRPr lang="en-US"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b="1" dirty="0" smtClean="0">
                        <a:latin typeface="Georgia" pitchFamily="18" charset="0"/>
                      </a:endParaRPr>
                    </a:p>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b="1" dirty="0" smtClean="0">
                          <a:latin typeface="Georgia" pitchFamily="18" charset="0"/>
                        </a:rPr>
                        <a:t>Keywords:</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r>
              <a:tr h="370840">
                <a:tc gridSpan="3">
                  <a:txBody>
                    <a:bodyPr/>
                    <a:lstStyle/>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lang="en-US" b="1" dirty="0" smtClean="0">
                        <a:latin typeface="Georgia" pitchFamily="18" charset="0"/>
                      </a:endParaRPr>
                    </a:p>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b="1" dirty="0" smtClean="0">
                          <a:latin typeface="Georgia" pitchFamily="18" charset="0"/>
                        </a:rPr>
                        <a:t>Professional Services:</a:t>
                      </a:r>
                      <a:endParaRPr lang="en-US"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
                        <a:tabLst/>
                        <a:defRPr/>
                      </a:pPr>
                      <a:endParaRPr lang="en-US"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dirty="0"/>
                    </a:p>
                  </a:txBody>
                  <a:tcPr>
                    <a:solidFill>
                      <a:schemeClr val="bg1">
                        <a:lumMod val="95000"/>
                      </a:schemeClr>
                    </a:solidFill>
                  </a:tcPr>
                </a:tc>
              </a:tr>
              <a:tr h="370840">
                <a:tc gridSpan="2">
                  <a:txBody>
                    <a:bodyPr/>
                    <a:lstStyle/>
                    <a:p>
                      <a:pPr marL="285750" indent="-285750">
                        <a:buFont typeface="Wingdings" pitchFamily="2" charset="2"/>
                        <a:buChar char="q"/>
                      </a:pPr>
                      <a:r>
                        <a:rPr lang="en-US" dirty="0" smtClean="0">
                          <a:latin typeface="Georgia" pitchFamily="18" charset="0"/>
                        </a:rPr>
                        <a:t>General  Contractor </a:t>
                      </a:r>
                      <a:endParaRPr lang="en-US"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dirty="0" smtClean="0">
                          <a:latin typeface="Georgia" pitchFamily="18" charset="0"/>
                        </a:rPr>
                        <a:t>Roofing</a:t>
                      </a:r>
                    </a:p>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dirty="0" smtClean="0">
                          <a:latin typeface="Georgia" pitchFamily="18" charset="0"/>
                        </a:rPr>
                        <a:t> Contractor</a:t>
                      </a:r>
                      <a:endParaRPr lang="en-US"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70840">
                <a:tc gridSpan="2">
                  <a:txBody>
                    <a:bodyPr/>
                    <a:lstStyle/>
                    <a:p>
                      <a:pPr marL="285750" indent="-285750">
                        <a:buFont typeface="Wingdings" pitchFamily="2" charset="2"/>
                        <a:buChar char="q"/>
                      </a:pPr>
                      <a:r>
                        <a:rPr lang="en-US" dirty="0" smtClean="0">
                          <a:latin typeface="Georgia" pitchFamily="18" charset="0"/>
                        </a:rPr>
                        <a:t>Engineering</a:t>
                      </a:r>
                      <a:endParaRPr lang="en-US"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dirty="0" smtClean="0">
                          <a:latin typeface="Georgia" pitchFamily="18" charset="0"/>
                        </a:rPr>
                        <a:t>Architecture</a:t>
                      </a:r>
                      <a:endParaRPr lang="en-US"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70840">
                <a:tc gridSpan="2">
                  <a:txBody>
                    <a:bodyPr/>
                    <a:lstStyle/>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dirty="0" smtClean="0">
                          <a:latin typeface="Georgia" pitchFamily="18" charset="0"/>
                        </a:rPr>
                        <a:t>Debris removal</a:t>
                      </a:r>
                      <a:endParaRPr lang="en-US"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marL="285750" indent="-285750">
                        <a:buFont typeface="Wingdings" pitchFamily="2" charset="2"/>
                        <a:buChar char="q"/>
                      </a:pPr>
                      <a:endParaRPr lang="en-US"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70840">
                <a:tc gridSpan="3">
                  <a:txBody>
                    <a:bodyPr/>
                    <a:lstStyle/>
                    <a:p>
                      <a:pPr marL="285750" indent="-285750">
                        <a:buFont typeface="Wingdings" pitchFamily="2" charset="2"/>
                        <a:buChar char="§"/>
                      </a:pPr>
                      <a:endParaRPr lang="en-US" b="1" dirty="0" smtClean="0">
                        <a:solidFill>
                          <a:schemeClr val="tx1"/>
                        </a:solidFill>
                      </a:endParaRPr>
                    </a:p>
                    <a:p>
                      <a:pPr marL="285750" indent="-285750">
                        <a:buFont typeface="Wingdings" pitchFamily="2" charset="2"/>
                        <a:buChar char="§"/>
                      </a:pPr>
                      <a:r>
                        <a:rPr lang="en-US" b="1" dirty="0" smtClean="0">
                          <a:solidFill>
                            <a:schemeClr val="tx1"/>
                          </a:solidFill>
                        </a:rPr>
                        <a:t>Materials</a:t>
                      </a:r>
                      <a:endParaRPr lang="en-US" b="1" dirty="0">
                        <a:solidFill>
                          <a:schemeClr val="tx1"/>
                        </a:solidFill>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endParaRPr lang="en-US"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r>
              <a:tr h="370840">
                <a:tc gridSpan="2">
                  <a:txBody>
                    <a:bodyPr/>
                    <a:lstStyle/>
                    <a:p>
                      <a:pPr marL="285750" indent="-285750">
                        <a:buFont typeface="Wingdings" pitchFamily="2" charset="2"/>
                        <a:buChar char="q"/>
                      </a:pPr>
                      <a:r>
                        <a:rPr lang="en-US" dirty="0" smtClean="0"/>
                        <a:t>Lumber</a:t>
                      </a:r>
                      <a:endParaRPr lang="en-US"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marL="285750" indent="-285750">
                        <a:buFont typeface="Wingdings" pitchFamily="2" charset="2"/>
                        <a:buChar char="q"/>
                      </a:pPr>
                      <a:r>
                        <a:rPr lang="en-US" dirty="0" smtClean="0"/>
                        <a:t>Windows</a:t>
                      </a:r>
                      <a:endParaRPr lang="en-US"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70840">
                <a:tc gridSpan="2">
                  <a:txBody>
                    <a:bodyPr/>
                    <a:lstStyle/>
                    <a:p>
                      <a:pPr marL="285750" indent="-285750">
                        <a:buFont typeface="Wingdings" pitchFamily="2" charset="2"/>
                        <a:buChar char="q"/>
                      </a:pPr>
                      <a:r>
                        <a:rPr lang="en-US" dirty="0" smtClean="0"/>
                        <a:t>Roofing supplies</a:t>
                      </a:r>
                      <a:endParaRPr lang="en-US"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marL="285750" indent="-285750">
                        <a:buFont typeface="Wingdings" pitchFamily="2" charset="2"/>
                        <a:buChar char="q"/>
                      </a:pPr>
                      <a:r>
                        <a:rPr lang="en-US" dirty="0" smtClean="0"/>
                        <a:t>Masonry</a:t>
                      </a:r>
                      <a:endParaRPr lang="en-US"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70840">
                <a:tc gridSpan="2">
                  <a:txBody>
                    <a:bodyPr/>
                    <a:lstStyle/>
                    <a:p>
                      <a:pPr marL="285750" indent="-285750">
                        <a:buFont typeface="Wingdings" pitchFamily="2" charset="2"/>
                        <a:buChar char="q"/>
                      </a:pPr>
                      <a:r>
                        <a:rPr lang="en-US" dirty="0" smtClean="0"/>
                        <a:t>Electrical</a:t>
                      </a:r>
                      <a:endParaRPr lang="en-US"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marL="285750" indent="-285750">
                        <a:buFont typeface="Wingdings" pitchFamily="2" charset="2"/>
                        <a:buChar char="q"/>
                      </a:pPr>
                      <a:r>
                        <a:rPr lang="en-US" dirty="0" smtClean="0"/>
                        <a:t>Plumbing</a:t>
                      </a:r>
                      <a:endParaRPr lang="en-US"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70840">
                <a:tc gridSpan="2">
                  <a:txBody>
                    <a:bodyPr/>
                    <a:lstStyle/>
                    <a:p>
                      <a:pPr marL="285750" indent="-285750">
                        <a:buFont typeface="Wingdings" pitchFamily="2" charset="2"/>
                        <a:buChar char="q"/>
                      </a:pPr>
                      <a:r>
                        <a:rPr lang="en-US" dirty="0" smtClean="0"/>
                        <a:t>Mold removal</a:t>
                      </a:r>
                      <a:endParaRPr lang="en-US"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marL="285750" indent="-285750">
                        <a:buFont typeface="Wingdings" pitchFamily="2" charset="2"/>
                        <a:buChar char="q"/>
                      </a:pPr>
                      <a:r>
                        <a:rPr lang="en-US" dirty="0" smtClean="0"/>
                        <a:t>Other</a:t>
                      </a:r>
                      <a:endParaRPr lang="en-US" dirty="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3" name="TextBox 2"/>
          <p:cNvSpPr txBox="1"/>
          <p:nvPr/>
        </p:nvSpPr>
        <p:spPr>
          <a:xfrm>
            <a:off x="7010400" y="1828800"/>
            <a:ext cx="1867819" cy="369332"/>
          </a:xfrm>
          <a:prstGeom prst="rect">
            <a:avLst/>
          </a:prstGeom>
          <a:solidFill>
            <a:schemeClr val="bg1"/>
          </a:solidFill>
          <a:ln w="3175">
            <a:solidFill>
              <a:schemeClr val="bg1">
                <a:lumMod val="65000"/>
              </a:schemeClr>
            </a:solidFill>
          </a:ln>
        </p:spPr>
        <p:txBody>
          <a:bodyPr wrap="none" rtlCol="0">
            <a:spAutoFit/>
          </a:bodyPr>
          <a:lstStyle/>
          <a:p>
            <a:r>
              <a:rPr lang="en-US" dirty="0" smtClean="0"/>
              <a:t>                              </a:t>
            </a:r>
            <a:endParaRPr lang="en-US" dirty="0"/>
          </a:p>
        </p:txBody>
      </p:sp>
    </p:spTree>
    <p:controls>
      <p:control spid="10362" name="HTMLOption1" r:id="rId2" imgW="257040" imgH="304920"/>
      <p:control spid="10363" name="HTMLOption2" r:id="rId3" imgW="257040" imgH="304920"/>
      <p:control spid="10364" name="HTMLCheckbox1" r:id="rId4" imgW="257040" imgH="304920"/>
      <p:control spid="10365" name="HTMLCheckbox2" r:id="rId5" imgW="257040" imgH="304920"/>
      <p:control spid="10366" name="HTMLCheckbox3" r:id="rId6" imgW="257040" imgH="304920"/>
      <p:control spid="10367" name="HTMLCheckbox4" r:id="rId7" imgW="257040" imgH="304920"/>
      <p:control spid="10368" name="HTMLCheckbox5" r:id="rId8" imgW="257040" imgH="304920"/>
      <p:control spid="10369" name="HTMLCheckbox6" r:id="rId9" imgW="257040" imgH="304920"/>
      <p:control spid="10370" name="HTMLCheckbox7" r:id="rId10" imgW="257040" imgH="304920"/>
      <p:control spid="10371" name="HTMLCheckbox8" r:id="rId11" imgW="257040" imgH="304920"/>
      <p:control spid="10372" name="HTMLCheckbox9" r:id="rId12" imgW="257040" imgH="304920"/>
      <p:control spid="10373" name="HTMLCheckbox13" r:id="rId13" imgW="257040" imgH="304920"/>
    </p:controls>
    <p:extLst>
      <p:ext uri="{BB962C8B-B14F-4D97-AF65-F5344CB8AC3E}">
        <p14:creationId xmlns:p14="http://schemas.microsoft.com/office/powerpoint/2010/main" xmlns="" val="24320813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nchor="ctr"/>
          <a:lstStyle/>
          <a:p>
            <a:pPr algn="ctr"/>
            <a:r>
              <a:rPr lang="en-US" dirty="0" smtClean="0">
                <a:solidFill>
                  <a:schemeClr val="accent2"/>
                </a:solidFill>
              </a:rPr>
              <a:t>Resources</a:t>
            </a:r>
            <a:endParaRPr lang="en-US" dirty="0">
              <a:solidFill>
                <a:schemeClr val="accent2"/>
              </a:solidFill>
            </a:endParaRPr>
          </a:p>
        </p:txBody>
      </p:sp>
      <p:sp>
        <p:nvSpPr>
          <p:cNvPr id="4" name="Slide Number Placeholder 3"/>
          <p:cNvSpPr>
            <a:spLocks noGrp="1"/>
          </p:cNvSpPr>
          <p:nvPr>
            <p:ph type="sldNum" sz="quarter" idx="12"/>
          </p:nvPr>
        </p:nvSpPr>
        <p:spPr/>
        <p:txBody>
          <a:bodyPr/>
          <a:lstStyle/>
          <a:p>
            <a:fld id="{02968404-3B41-4FE5-BB0F-BE1823FC4EFF}" type="slidenum">
              <a:rPr lang="en-US" smtClean="0"/>
              <a:pPr/>
              <a:t>94</a:t>
            </a:fld>
            <a:endParaRPr lang="en-US" dirty="0"/>
          </a:p>
        </p:txBody>
      </p:sp>
    </p:spTree>
    <p:extLst>
      <p:ext uri="{BB962C8B-B14F-4D97-AF65-F5344CB8AC3E}">
        <p14:creationId xmlns:p14="http://schemas.microsoft.com/office/powerpoint/2010/main" xmlns="" val="25135953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704" y="37381"/>
            <a:ext cx="8229600" cy="1143000"/>
          </a:xfrm>
        </p:spPr>
        <p:txBody>
          <a:bodyPr anchor="ctr"/>
          <a:lstStyle/>
          <a:p>
            <a:r>
              <a:rPr lang="en-US" dirty="0" smtClean="0"/>
              <a:t>Resources:</a:t>
            </a:r>
            <a:endParaRPr lang="en-US"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95</a:t>
            </a:fld>
            <a:endParaRPr lang="en-US"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1219200"/>
            <a:ext cx="8806208" cy="5205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Group 5"/>
          <p:cNvGrpSpPr/>
          <p:nvPr/>
        </p:nvGrpSpPr>
        <p:grpSpPr>
          <a:xfrm>
            <a:off x="1571445" y="4362131"/>
            <a:ext cx="4243535" cy="1418030"/>
            <a:chOff x="1295401" y="4145661"/>
            <a:chExt cx="4243535" cy="1041773"/>
          </a:xfrm>
        </p:grpSpPr>
        <p:sp>
          <p:nvSpPr>
            <p:cNvPr id="7" name="TextBox 6"/>
            <p:cNvSpPr txBox="1"/>
            <p:nvPr/>
          </p:nvSpPr>
          <p:spPr>
            <a:xfrm>
              <a:off x="1322717" y="4145661"/>
              <a:ext cx="4216219" cy="271334"/>
            </a:xfrm>
            <a:prstGeom prst="rect">
              <a:avLst/>
            </a:prstGeom>
            <a:solidFill>
              <a:schemeClr val="bg1"/>
            </a:solidFill>
            <a:ln w="25400">
              <a:solidFill>
                <a:schemeClr val="accent1"/>
              </a:solidFill>
            </a:ln>
          </p:spPr>
          <p:txBody>
            <a:bodyPr wrap="none" rtlCol="0" anchor="ctr">
              <a:spAutoFit/>
            </a:bodyPr>
            <a:lstStyle/>
            <a:p>
              <a:r>
                <a:rPr lang="en-US" b="1" dirty="0" smtClean="0">
                  <a:solidFill>
                    <a:srgbClr val="00B0F0"/>
                  </a:solidFill>
                </a:rPr>
                <a:t>Click  on “For Consumers” Button</a:t>
              </a:r>
              <a:endParaRPr lang="en-US" b="1" dirty="0">
                <a:solidFill>
                  <a:srgbClr val="00B0F0"/>
                </a:solidFill>
              </a:endParaRPr>
            </a:p>
          </p:txBody>
        </p:sp>
        <p:cxnSp>
          <p:nvCxnSpPr>
            <p:cNvPr id="8" name="Straight Arrow Connector 7"/>
            <p:cNvCxnSpPr/>
            <p:nvPr/>
          </p:nvCxnSpPr>
          <p:spPr>
            <a:xfrm flipH="1">
              <a:off x="1295401" y="4465994"/>
              <a:ext cx="152400" cy="72144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64529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Autofit/>
          </a:bodyPr>
          <a:lstStyle/>
          <a:p>
            <a:pPr algn="ctr"/>
            <a:r>
              <a:rPr lang="en-US" sz="3600" dirty="0" smtClean="0">
                <a:solidFill>
                  <a:srgbClr val="00B0F0"/>
                </a:solidFill>
              </a:rPr>
              <a:t>Additional Resources</a:t>
            </a:r>
            <a:endParaRPr lang="en-US" sz="3600" dirty="0">
              <a:solidFill>
                <a:srgbClr val="00B0F0"/>
              </a:solidFill>
            </a:endParaRPr>
          </a:p>
        </p:txBody>
      </p:sp>
      <p:sp>
        <p:nvSpPr>
          <p:cNvPr id="3" name="Content Placeholder 2"/>
          <p:cNvSpPr>
            <a:spLocks noGrp="1"/>
          </p:cNvSpPr>
          <p:nvPr>
            <p:ph idx="1"/>
          </p:nvPr>
        </p:nvSpPr>
        <p:spPr>
          <a:xfrm>
            <a:off x="457200" y="1295400"/>
            <a:ext cx="8229600" cy="5029200"/>
          </a:xfrm>
        </p:spPr>
        <p:txBody>
          <a:bodyPr>
            <a:normAutofit lnSpcReduction="10000"/>
          </a:bodyPr>
          <a:lstStyle/>
          <a:p>
            <a:r>
              <a:rPr lang="en-US" sz="2800" dirty="0" smtClean="0">
                <a:solidFill>
                  <a:srgbClr val="00B0F0"/>
                </a:solidFill>
              </a:rPr>
              <a:t>Florida Division of Emergency Management:</a:t>
            </a:r>
          </a:p>
          <a:p>
            <a:r>
              <a:rPr lang="en-US" dirty="0" smtClean="0">
                <a:hlinkClick r:id="rId3"/>
              </a:rPr>
              <a:t>www.floridadisaster.org</a:t>
            </a:r>
            <a:endParaRPr lang="en-US" dirty="0" smtClean="0"/>
          </a:p>
          <a:p>
            <a:r>
              <a:rPr lang="en-US" dirty="0" smtClean="0"/>
              <a:t>Preparedness Checklist: </a:t>
            </a:r>
            <a:r>
              <a:rPr lang="en-US" dirty="0" smtClean="0">
                <a:hlinkClick r:id="rId4"/>
              </a:rPr>
              <a:t>www.fdem-mediacenter.org/PDF/EmergencyPreparednessCheclist.pdf</a:t>
            </a:r>
            <a:endParaRPr lang="en-US" dirty="0" smtClean="0"/>
          </a:p>
          <a:p>
            <a:r>
              <a:rPr lang="en-US" dirty="0" smtClean="0"/>
              <a:t>Family Disaster Plan: </a:t>
            </a:r>
            <a:r>
              <a:rPr lang="en-US" dirty="0" smtClean="0">
                <a:hlinkClick r:id="rId5"/>
              </a:rPr>
              <a:t>www.fdem-mediacenter.org/PDF/FamilyDisasterPlan.pdf</a:t>
            </a:r>
            <a:endParaRPr lang="en-US" dirty="0" smtClean="0"/>
          </a:p>
          <a:p>
            <a:r>
              <a:rPr lang="en-US" dirty="0" smtClean="0"/>
              <a:t>Family Disaster Supplies: </a:t>
            </a:r>
            <a:r>
              <a:rPr lang="en-US" dirty="0" smtClean="0">
                <a:hlinkClick r:id="rId6"/>
              </a:rPr>
              <a:t>www.fdem-mediacenter.org/PDF/FamilyDisasterSupplies.pdf</a:t>
            </a:r>
            <a:endParaRPr lang="en-US" dirty="0" smtClean="0"/>
          </a:p>
          <a:p>
            <a:r>
              <a:rPr lang="en-US" dirty="0" smtClean="0"/>
              <a:t>Tips for Evacuating Vulnerable Populations: </a:t>
            </a:r>
            <a:r>
              <a:rPr lang="en-US" dirty="0" smtClean="0">
                <a:hlinkClick r:id="rId7"/>
              </a:rPr>
              <a:t>www.floridadisaster.org/documents/Tips%20for%20Evacuating%20Vulnerable%20Populations.pdf</a:t>
            </a: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96</a:t>
            </a:fld>
            <a:endParaRPr lang="en-US" dirty="0"/>
          </a:p>
        </p:txBody>
      </p:sp>
    </p:spTree>
    <p:extLst>
      <p:ext uri="{BB962C8B-B14F-4D97-AF65-F5344CB8AC3E}">
        <p14:creationId xmlns:p14="http://schemas.microsoft.com/office/powerpoint/2010/main" xmlns="" val="67476688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normAutofit/>
          </a:bodyPr>
          <a:lstStyle/>
          <a:p>
            <a:pPr algn="ctr"/>
            <a:r>
              <a:rPr lang="en-US" sz="3600" dirty="0" smtClean="0">
                <a:solidFill>
                  <a:srgbClr val="00B0F0"/>
                </a:solidFill>
              </a:rPr>
              <a:t>Additional Resources</a:t>
            </a:r>
            <a:endParaRPr lang="en-US" sz="3600" dirty="0">
              <a:solidFill>
                <a:srgbClr val="00B0F0"/>
              </a:solidFill>
            </a:endParaRPr>
          </a:p>
        </p:txBody>
      </p:sp>
      <p:sp>
        <p:nvSpPr>
          <p:cNvPr id="3" name="Content Placeholder 2"/>
          <p:cNvSpPr>
            <a:spLocks noGrp="1"/>
          </p:cNvSpPr>
          <p:nvPr>
            <p:ph idx="1"/>
          </p:nvPr>
        </p:nvSpPr>
        <p:spPr>
          <a:xfrm>
            <a:off x="457200" y="1295400"/>
            <a:ext cx="8229600" cy="5029200"/>
          </a:xfrm>
        </p:spPr>
        <p:txBody>
          <a:bodyPr/>
          <a:lstStyle/>
          <a:p>
            <a:r>
              <a:rPr lang="en-US" dirty="0" smtClean="0">
                <a:solidFill>
                  <a:srgbClr val="00B0F0"/>
                </a:solidFill>
              </a:rPr>
              <a:t>Federal Emergency Management Agency (FEMA)</a:t>
            </a:r>
          </a:p>
          <a:p>
            <a:r>
              <a:rPr lang="en-US" dirty="0" smtClean="0"/>
              <a:t>“Avoiding Hurricane Damage”- A Checklist for Homeowners: </a:t>
            </a:r>
            <a:r>
              <a:rPr lang="en-US" dirty="0" smtClean="0">
                <a:hlinkClick r:id="rId3"/>
              </a:rPr>
              <a:t>www.fema.gov/library/viewRecord.do?id+3340</a:t>
            </a:r>
            <a:endParaRPr lang="en-US" dirty="0" smtClean="0"/>
          </a:p>
          <a:p>
            <a:r>
              <a:rPr lang="en-US" dirty="0" smtClean="0"/>
              <a:t>“Home Builder’s Guide to Coastal Construction Technical Fact Sheet Series:” </a:t>
            </a:r>
            <a:r>
              <a:rPr lang="en-US" dirty="0" smtClean="0">
                <a:hlinkClick r:id="rId4"/>
              </a:rPr>
              <a:t>www.fema.gov/rebuild/mat/matfema499.shtm</a:t>
            </a:r>
            <a:endParaRPr lang="en-US" dirty="0" smtClean="0"/>
          </a:p>
          <a:p>
            <a:r>
              <a:rPr lang="en-US" dirty="0" smtClean="0"/>
              <a:t>FEMA Fact Sheet 19:”Roof Underlayment for Asphalt Shingle Roofs:” </a:t>
            </a:r>
            <a:r>
              <a:rPr lang="en-US" dirty="0" smtClean="0">
                <a:hlinkClick r:id="rId5"/>
              </a:rPr>
              <a:t>www.mscoastalmapping.com/PDF/hgccfact19.pdf</a:t>
            </a:r>
            <a:endParaRPr lang="en-US" dirty="0" smtClean="0"/>
          </a:p>
          <a:p>
            <a:endParaRPr lang="en-US"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97</a:t>
            </a:fld>
            <a:endParaRPr lang="en-US" dirty="0"/>
          </a:p>
        </p:txBody>
      </p:sp>
    </p:spTree>
    <p:extLst>
      <p:ext uri="{BB962C8B-B14F-4D97-AF65-F5344CB8AC3E}">
        <p14:creationId xmlns:p14="http://schemas.microsoft.com/office/powerpoint/2010/main" xmlns="" val="257728657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a:bodyPr>
          <a:lstStyle/>
          <a:p>
            <a:pPr algn="ctr"/>
            <a:r>
              <a:rPr lang="en-US" sz="3600" dirty="0" smtClean="0">
                <a:solidFill>
                  <a:srgbClr val="00B0F0"/>
                </a:solidFill>
              </a:rPr>
              <a:t>Additional Resources</a:t>
            </a:r>
            <a:endParaRPr lang="en-US" sz="3600" dirty="0"/>
          </a:p>
        </p:txBody>
      </p:sp>
      <p:sp>
        <p:nvSpPr>
          <p:cNvPr id="3" name="Content Placeholder 2"/>
          <p:cNvSpPr>
            <a:spLocks noGrp="1"/>
          </p:cNvSpPr>
          <p:nvPr>
            <p:ph idx="1"/>
          </p:nvPr>
        </p:nvSpPr>
        <p:spPr>
          <a:xfrm>
            <a:off x="457200" y="1371600"/>
            <a:ext cx="8229600" cy="4953000"/>
          </a:xfrm>
        </p:spPr>
        <p:txBody>
          <a:bodyPr/>
          <a:lstStyle/>
          <a:p>
            <a:r>
              <a:rPr lang="en-US" dirty="0" smtClean="0">
                <a:solidFill>
                  <a:srgbClr val="00B0F0"/>
                </a:solidFill>
              </a:rPr>
              <a:t>Institute for Business &amp; Home Safety</a:t>
            </a:r>
          </a:p>
          <a:p>
            <a:r>
              <a:rPr lang="en-US" dirty="0" smtClean="0"/>
              <a:t>“A Homeowner’s Guide to Hurricane Retrofit:” </a:t>
            </a:r>
            <a:r>
              <a:rPr lang="en-US" dirty="0" smtClean="0">
                <a:hlinkClick r:id="rId3"/>
              </a:rPr>
              <a:t>www.nhc.noaa.gov/HAW2/pdf/hurricaneretrofit.pdf</a:t>
            </a:r>
            <a:endParaRPr lang="en-US" dirty="0" smtClean="0"/>
          </a:p>
          <a:p>
            <a:r>
              <a:rPr lang="en-US" dirty="0" smtClean="0"/>
              <a:t>Gable-end Bracing: </a:t>
            </a:r>
            <a:r>
              <a:rPr lang="en-US" dirty="0" smtClean="0">
                <a:hlinkClick r:id="rId4"/>
              </a:rPr>
              <a:t>www.disastersafety.org/project?projectId=4297</a:t>
            </a:r>
            <a:endParaRPr lang="en-US" dirty="0" smtClean="0"/>
          </a:p>
          <a:p>
            <a:r>
              <a:rPr lang="en-US" dirty="0" smtClean="0"/>
              <a:t>Gable-end Bracing Overhangs: </a:t>
            </a:r>
            <a:r>
              <a:rPr lang="en-US" dirty="0" smtClean="0">
                <a:hlinkClick r:id="rId5"/>
              </a:rPr>
              <a:t>www.disastersafety.org/project?projectId-4036</a:t>
            </a:r>
            <a:endParaRPr lang="en-US" dirty="0" smtClean="0"/>
          </a:p>
          <a:p>
            <a:r>
              <a:rPr lang="en-US" dirty="0" smtClean="0">
                <a:solidFill>
                  <a:srgbClr val="00B0F0"/>
                </a:solidFill>
              </a:rPr>
              <a:t>Federal Alliance for Safe Homes—FLASH</a:t>
            </a:r>
          </a:p>
          <a:p>
            <a:r>
              <a:rPr lang="en-US" dirty="0" smtClean="0"/>
              <a:t>There are a number of informative “DIY” videos relating to hurricane preparation and mitigation practices. </a:t>
            </a:r>
            <a:r>
              <a:rPr lang="en-US" dirty="0" smtClean="0">
                <a:hlinkClick r:id="rId6"/>
              </a:rPr>
              <a:t>www.flash.org/perilhurricanes.php</a:t>
            </a: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02968404-3B41-4FE5-BB0F-BE1823FC4EFF}" type="slidenum">
              <a:rPr lang="en-US" smtClean="0"/>
              <a:pPr/>
              <a:t>98</a:t>
            </a:fld>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4617B"/>
      </a:hlink>
      <a:folHlink>
        <a:srgbClr val="85DFD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13223</TotalTime>
  <Words>7677</Words>
  <Application>Microsoft Office PowerPoint</Application>
  <PresentationFormat>On-screen Show (4:3)</PresentationFormat>
  <Paragraphs>735</Paragraphs>
  <Slides>98</Slides>
  <Notes>87</Notes>
  <HiddenSlides>0</HiddenSlides>
  <MMClips>3</MMClips>
  <ScaleCrop>false</ScaleCrop>
  <HeadingPairs>
    <vt:vector size="4" baseType="variant">
      <vt:variant>
        <vt:lpstr>Theme</vt:lpstr>
      </vt:variant>
      <vt:variant>
        <vt:i4>1</vt:i4>
      </vt:variant>
      <vt:variant>
        <vt:lpstr>Slide Titles</vt:lpstr>
      </vt:variant>
      <vt:variant>
        <vt:i4>98</vt:i4>
      </vt:variant>
    </vt:vector>
  </HeadingPairs>
  <TitlesOfParts>
    <vt:vector size="99" baseType="lpstr">
      <vt:lpstr>Flow</vt:lpstr>
      <vt:lpstr>Residential Mitigation Techniques for the Florida Homeowner</vt:lpstr>
      <vt:lpstr>Typical Construction Features that Reduce Wind Damage and Loss</vt:lpstr>
      <vt:lpstr>A. Installing Temporary Emergency Shutters</vt:lpstr>
      <vt:lpstr>“Do-It-Yourself “ Mitigation Techniques</vt:lpstr>
      <vt:lpstr>Slide 5</vt:lpstr>
      <vt:lpstr> </vt:lpstr>
      <vt:lpstr>Slide 7</vt:lpstr>
      <vt:lpstr>Slide 8</vt:lpstr>
      <vt:lpstr>Slide 9</vt:lpstr>
      <vt:lpstr>B. Gable-end Bracing Techniques</vt:lpstr>
      <vt:lpstr>Gable-end Bracing Techniques</vt:lpstr>
      <vt:lpstr>Gable-end walls and the roof sheathing at the gable end can take a tremendous beating during a hurricane, and if not properly attached and braced, they fail and cause catastrophic damage to your home. </vt:lpstr>
      <vt:lpstr>Slide 13</vt:lpstr>
      <vt:lpstr>Slide 14</vt:lpstr>
      <vt:lpstr>The light-colored framing shows completed gable-end bracing techniques.</vt:lpstr>
      <vt:lpstr>Slide 16</vt:lpstr>
      <vt:lpstr>Slide 17</vt:lpstr>
      <vt:lpstr>Slide 18</vt:lpstr>
      <vt:lpstr>D. Selecting Roof Coverings to Minimize  Wind-borne Debris &amp; Water Damage</vt:lpstr>
      <vt:lpstr>Slide 20</vt:lpstr>
      <vt:lpstr>Slide 21</vt:lpstr>
      <vt:lpstr>Asphalt Shingles</vt:lpstr>
      <vt:lpstr>Clay or Concrete Tiles</vt:lpstr>
      <vt:lpstr>Metal Roof Coverings</vt:lpstr>
      <vt:lpstr>Wood Shingles and Shakes</vt:lpstr>
      <vt:lpstr> E. Roof Sheathing &amp; Decking</vt:lpstr>
      <vt:lpstr> Roof Sheathing &amp; Decking</vt:lpstr>
      <vt:lpstr>Oriented-Strand Board Roof Sheathing</vt:lpstr>
      <vt:lpstr>Slide 29</vt:lpstr>
      <vt:lpstr>F. Roof Flashing</vt:lpstr>
      <vt:lpstr>Flashing</vt:lpstr>
      <vt:lpstr>Flashing</vt:lpstr>
      <vt:lpstr>G. Hurricane Clips &amp; Straps</vt:lpstr>
      <vt:lpstr>Hurricane Clips &amp; Straps</vt:lpstr>
      <vt:lpstr>Illustrations of hurricane clips and straps. Hurricane clips attach to one side only, while hurricane straps wrap over the framing member and attach on both sides.</vt:lpstr>
      <vt:lpstr>H. Securing Opening Protection</vt:lpstr>
      <vt:lpstr>Securing Opening Protection</vt:lpstr>
      <vt:lpstr>Securing Opening Protection</vt:lpstr>
      <vt:lpstr>When a garage door fails, it provides not only an entry point for water, but also allows for the wind to get under the roof and lift it off the structure. </vt:lpstr>
      <vt:lpstr>Garage Door Bracing Components</vt:lpstr>
      <vt:lpstr>   I. Storm Preparation &amp; Landscaping Tips to Mitigate Damage</vt:lpstr>
      <vt:lpstr>Storm Preparation &amp; Landscaping Tips to Mitigate Damage</vt:lpstr>
      <vt:lpstr>Slide 43</vt:lpstr>
      <vt:lpstr>Slide 44</vt:lpstr>
      <vt:lpstr>Wind Mitigation Measures A Contractor  May Perform for the Homeowner  </vt:lpstr>
      <vt:lpstr>Slide 46</vt:lpstr>
      <vt:lpstr>A. Opening Protection Devices</vt:lpstr>
      <vt:lpstr>Slide 48</vt:lpstr>
      <vt:lpstr>Impact- Rated Glazed Products</vt:lpstr>
      <vt:lpstr>Slide 50</vt:lpstr>
      <vt:lpstr>B. Installing Shutters for Opening Protection</vt:lpstr>
      <vt:lpstr>Slide 52</vt:lpstr>
      <vt:lpstr>Slide 53</vt:lpstr>
      <vt:lpstr>Various Shutters for Opening Protection</vt:lpstr>
      <vt:lpstr>Accordion shutters are typically used to cover sliding glass doors or other large openings. </vt:lpstr>
      <vt:lpstr>Colonials tend to be more decorative while Bahamas tend to offer better air and light circulation.  </vt:lpstr>
      <vt:lpstr> Roll Down shutters can be either hand cranked or motorized and tend to run the most expensive.  </vt:lpstr>
      <vt:lpstr>   Another option for hurricane protection are panels, which tend to cost significantly less in price per square foot. </vt:lpstr>
      <vt:lpstr>Slide 59</vt:lpstr>
      <vt:lpstr>Masking Tape or Duct Tape Are Not Approved Mitigation Measures </vt:lpstr>
      <vt:lpstr>Slide 61</vt:lpstr>
      <vt:lpstr>C. Hip Roofs vs. Gable-end Roofs &amp; Proper Bracing </vt:lpstr>
      <vt:lpstr> Gable End Retrofit Components</vt:lpstr>
      <vt:lpstr>Basic Gable End Retrofit Methodology</vt:lpstr>
      <vt:lpstr>Slide 65</vt:lpstr>
      <vt:lpstr>D. Secondary Water Barriers</vt:lpstr>
      <vt:lpstr>Secondary Water Barriers</vt:lpstr>
      <vt:lpstr>Secondary Water Barrier Self- adhering polymer modified bitumen tape (Peel &amp; Stick)</vt:lpstr>
      <vt:lpstr>Secondary Water Barrier - IBHS Video</vt:lpstr>
      <vt:lpstr>Slide 70</vt:lpstr>
      <vt:lpstr>Secondary Water Barrier Spray Adhesive Foam</vt:lpstr>
      <vt:lpstr>Slide 72</vt:lpstr>
      <vt:lpstr>E. Securing Foundations &amp; Proper Roof, Wall &amp; Floor Connections</vt:lpstr>
      <vt:lpstr>Slide 74</vt:lpstr>
      <vt:lpstr>F. Mechanical Equipment Tie-down</vt:lpstr>
      <vt:lpstr>   Florida Department of Business     and Professional Regulation</vt:lpstr>
      <vt:lpstr>How to Verify A Contractor’s License</vt:lpstr>
      <vt:lpstr>MyFloridaLicense.com</vt:lpstr>
      <vt:lpstr>Slide 79</vt:lpstr>
      <vt:lpstr>Wind Mitigation Insurance Benefits  and The Florida Office of Insurance Regulation</vt:lpstr>
      <vt:lpstr>Wind Mitigation Insurance Benefits</vt:lpstr>
      <vt:lpstr>Wind Mitigation Inspection Form OIR-B1-1802</vt:lpstr>
      <vt:lpstr>Slide 83</vt:lpstr>
      <vt:lpstr>Slide 84</vt:lpstr>
      <vt:lpstr>Slide 85</vt:lpstr>
      <vt:lpstr>Property Assessed Clean Energy Program (PACE)</vt:lpstr>
      <vt:lpstr>Property Assessed Clean Energy Program</vt:lpstr>
      <vt:lpstr>Slide 88</vt:lpstr>
      <vt:lpstr>Disaster Contractors Network</vt:lpstr>
      <vt:lpstr>Slide 90</vt:lpstr>
      <vt:lpstr>Slide 91</vt:lpstr>
      <vt:lpstr>Slide 92</vt:lpstr>
      <vt:lpstr>Slide 93</vt:lpstr>
      <vt:lpstr>Resources</vt:lpstr>
      <vt:lpstr>Resources:</vt:lpstr>
      <vt:lpstr>Additional Resources</vt:lpstr>
      <vt:lpstr>Additional Resources</vt:lpstr>
      <vt:lpstr>Additional Resources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Desktop</dc:creator>
  <cp:lastModifiedBy>Windows User</cp:lastModifiedBy>
  <cp:revision>986</cp:revision>
  <cp:lastPrinted>2012-05-08T21:12:40Z</cp:lastPrinted>
  <dcterms:created xsi:type="dcterms:W3CDTF">2011-09-09T15:54:28Z</dcterms:created>
  <dcterms:modified xsi:type="dcterms:W3CDTF">2012-05-10T18:33:37Z</dcterms:modified>
</cp:coreProperties>
</file>