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7FFFFA92_E8707F93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147479758" r:id="rId5"/>
    <p:sldId id="2147482248" r:id="rId6"/>
    <p:sldId id="2147482259" r:id="rId7"/>
    <p:sldId id="2147482258" r:id="rId8"/>
    <p:sldId id="2147482251" r:id="rId9"/>
    <p:sldId id="2147482250" r:id="rId10"/>
    <p:sldId id="2147482260" r:id="rId11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RP QRG" id="{A7C939B7-B037-4D04-B06B-4955DFF72D91}">
          <p14:sldIdLst>
            <p14:sldId id="2147479758"/>
            <p14:sldId id="2147482248"/>
          </p14:sldIdLst>
        </p14:section>
        <p14:section name="MA Access Request" id="{1109B95D-4C94-48F6-8721-0292CBAB7019}">
          <p14:sldIdLst>
            <p14:sldId id="2147482259"/>
          </p14:sldIdLst>
        </p14:section>
        <p14:section name="MA Enhancements QRG" id="{B3DBDB5B-C2D3-4695-89F3-64B5BABE46DC}">
          <p14:sldIdLst>
            <p14:sldId id="2147482258"/>
          </p14:sldIdLst>
        </p14:section>
        <p14:section name="Equipment Catalog" id="{499BE138-F891-49AA-9554-A76CE7EADB85}">
          <p14:sldIdLst>
            <p14:sldId id="2147482251"/>
            <p14:sldId id="2147482250"/>
            <p14:sldId id="214748226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5E1A13-2C40-1011-E9F5-1DB96F0E1412}" name="MaryClaire Foster" initials="MF" userId="S::maryclaire.foster@slalom.com::970808d4-f853-4f6c-ac4d-bed7699354e1" providerId="AD"/>
  <p188:author id="{3D479A61-EAC8-64D6-6603-ADD5E562365B}" name="Breanne Butterworth" initials="BB" userId="S::Breanne.Butterworth@em.myflorida.com::40b07c36-74f7-4280-8f52-c892e3b63312" providerId="AD"/>
  <p188:author id="{B72B2FA7-2929-951F-7774-C94D54B0E051}" name="Porschica Griffith" initials="PG" userId="S::porschica.griffith@em.myflorida.com::924bb9f2-1888-40c4-a1f2-26c9c2a99ea5" providerId="AD"/>
  <p188:author id="{FFC2B0BB-1942-8346-BCA6-6A522E962020}" name="BreAnne Butterworth" initials="BB" userId="S::breanne.butterworth@slalom.com::82ef649b-e371-4efe-89cc-9820c793fce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79" d="100"/>
          <a:sy n="79" d="100"/>
        </p:scale>
        <p:origin x="33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anne Butterworth" userId="40b07c36-74f7-4280-8f52-c892e3b63312" providerId="ADAL" clId="{B1A23B12-48DD-924C-BD7D-72759A365D02}"/>
    <pc:docChg chg="undo custSel modSld">
      <pc:chgData name="Breanne Butterworth" userId="40b07c36-74f7-4280-8f52-c892e3b63312" providerId="ADAL" clId="{B1A23B12-48DD-924C-BD7D-72759A365D02}" dt="2025-07-11T18:04:06.288" v="7" actId="2711"/>
      <pc:docMkLst>
        <pc:docMk/>
      </pc:docMkLst>
      <pc:sldChg chg="modSp mod">
        <pc:chgData name="Breanne Butterworth" userId="40b07c36-74f7-4280-8f52-c892e3b63312" providerId="ADAL" clId="{B1A23B12-48DD-924C-BD7D-72759A365D02}" dt="2025-07-11T18:04:06.288" v="7" actId="2711"/>
        <pc:sldMkLst>
          <pc:docMk/>
          <pc:sldMk cId="1379959514" sldId="2147482260"/>
        </pc:sldMkLst>
        <pc:graphicFrameChg chg="modGraphic">
          <ac:chgData name="Breanne Butterworth" userId="40b07c36-74f7-4280-8f52-c892e3b63312" providerId="ADAL" clId="{B1A23B12-48DD-924C-BD7D-72759A365D02}" dt="2025-07-11T18:04:06.288" v="7" actId="2711"/>
          <ac:graphicFrameMkLst>
            <pc:docMk/>
            <pc:sldMk cId="1379959514" sldId="2147482260"/>
            <ac:graphicFrameMk id="19" creationId="{03902073-B5B5-576D-4400-2B8FEF358151}"/>
          </ac:graphicFrameMkLst>
        </pc:graphicFrameChg>
      </pc:sldChg>
    </pc:docChg>
  </pc:docChgLst>
</pc:chgInfo>
</file>

<file path=ppt/comments/modernComment_7FFFFA92_E8707F9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1288D94-4C7E-42F4-9F4D-F97C455CE4E9}" authorId="{0A5E1A13-2C40-1011-E9F5-1DB96F0E1412}" created="2025-06-05T13:53:30.508">
    <pc:sldMkLst xmlns:pc="http://schemas.microsoft.com/office/powerpoint/2013/main/command">
      <pc:docMk/>
      <pc:sldMk cId="3899686803" sldId="2147482258"/>
    </pc:sldMkLst>
    <p188:txBody>
      <a:bodyPr/>
      <a:lstStyle/>
      <a:p>
        <a:r>
          <a:rPr lang="en-US"/>
          <a:t>@chasity.brown@em.myflorida.com and @Hannah.George@em.myflorida.com please add any other enhancements to include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D0C293-F965-27C2-5DF9-5D63A49E89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38D72B-637B-13E6-FA60-0A8B905DB5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21FB9-464E-1A40-8944-A541BF2E9506}" type="datetimeFigureOut">
              <a:rPr lang="en-US" smtClean="0"/>
              <a:t>7/11/25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711CC-DD70-668E-ECE8-83513F3613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909CD-AC93-D92D-B183-A5EA4278F2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DA668-6289-B34B-B0AF-8450DEBD9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55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5ACAD-D2B4-6F42-8ACE-F892600FACAF}" type="datetimeFigureOut">
              <a:rPr lang="en-US" smtClean="0"/>
              <a:t>7/11/25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84F51-E400-7142-A8E6-97FC9F980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5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84F51-E400-7142-A8E6-97FC9F9803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61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49622-FD39-C42C-831A-649FA9946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796238-4F49-DB77-721D-B01644A227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858759-DF01-C0B8-10BC-1C72FEAAA2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46D38-3012-7C26-E655-F165E1A99A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84F51-E400-7142-A8E6-97FC9F9803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27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3DF8A-E28D-33FF-97EA-A383CAE5B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C18366-5A5E-437A-4B94-02BC927F27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E75BEC-C1F5-DC90-7153-9E9ADF503F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6C101-BC21-3987-93D7-DCE33213B3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84F51-E400-7142-A8E6-97FC9F98030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456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881BA-27A2-2D6D-00D8-B74CFE797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2C84B6-1414-4018-F1A9-1968897BC2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F60052-BEDD-A6D5-803A-FEBF165295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7E704-3C23-5BBA-4663-DE748C54EA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84F51-E400-7142-A8E6-97FC9F9803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114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A9326-0685-E27D-C53A-A0A7AA6C0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09E246-2F95-DDF0-7863-072C61E9E5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CFE598-B19D-1BDE-F6CD-AAFAFF6F7D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80954-6D88-A295-33BB-C1045E7C4B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84F51-E400-7142-A8E6-97FC9F9803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295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5B628-58FA-C75A-095D-666CCDA8F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807552-CBD8-29E8-C50B-95A30D1CE8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DF5184-7ABB-05E3-2944-7B6C039DDF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A7AAE-6EE5-5F61-6608-5D719B2E9C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84F51-E400-7142-A8E6-97FC9F9803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64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596-BAD4-AFD5-1D2B-F4A624082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6666112"/>
            <a:ext cx="5829300" cy="1590098"/>
          </a:xfrm>
        </p:spPr>
        <p:txBody>
          <a:bodyPr anchor="b"/>
          <a:lstStyle>
            <a:lvl1pPr algn="ctr"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A2423E-D142-0188-FAB3-E92844F0F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8556566"/>
            <a:ext cx="5829300" cy="6659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aseline="0">
                <a:latin typeface="Roboto" panose="02000000000000000000" pitchFamily="2" charset="0"/>
              </a:defRPr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6516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CAD3-D701-223D-EC6E-5FD76B8BD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F11D63-F0C8-3260-84BD-F4A83B67BD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89471" y="9538716"/>
            <a:ext cx="218597" cy="201168"/>
          </a:xfrm>
          <a:prstGeom prst="rect">
            <a:avLst/>
          </a:prstGeom>
        </p:spPr>
        <p:txBody>
          <a:bodyPr/>
          <a:lstStyle/>
          <a:p>
            <a:fld id="{15018E6D-1845-45E1-BC6F-16785FF7C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A0B3C7D-FB73-A1F0-0CE4-620D8315AC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4331" y="2570481"/>
            <a:ext cx="7043738" cy="670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6E78FE5-82E3-C1EA-DC9C-5CF2561415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4331" y="4302760"/>
            <a:ext cx="7043737" cy="4917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190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E2596-E190-6508-9D95-369AAC09D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983337-EE31-9011-603A-1032287037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89471" y="9538716"/>
            <a:ext cx="218597" cy="201168"/>
          </a:xfrm>
          <a:prstGeom prst="rect">
            <a:avLst/>
          </a:prstGeom>
        </p:spPr>
        <p:txBody>
          <a:bodyPr/>
          <a:lstStyle/>
          <a:p>
            <a:fld id="{15018E6D-1845-45E1-BC6F-16785FF7C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C6DB-5956-F4BF-C4DD-FD1854A91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04BFAB-EE80-523B-5FFD-79EFF0182C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89471" y="9538716"/>
            <a:ext cx="218597" cy="201168"/>
          </a:xfrm>
          <a:prstGeom prst="rect">
            <a:avLst/>
          </a:prstGeom>
        </p:spPr>
        <p:txBody>
          <a:bodyPr/>
          <a:lstStyle/>
          <a:p>
            <a:fld id="{15018E6D-1845-45E1-BC6F-16785FF7C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3B5F20-C525-7196-C45F-84B96B222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520" b="1" baseline="0">
                <a:latin typeface="Roboto" panose="02000000000000000000" pitchFamily="2" charset="0"/>
              </a:defRPr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39D1FD9-687D-BE7D-2CD3-9F2ED7DE4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Roboto" panose="02000000000000000000" pitchFamily="2" charset="0"/>
              </a:defRPr>
            </a:lvl1pPr>
            <a:lvl2pPr>
              <a:defRPr baseline="0">
                <a:latin typeface="Roboto" panose="02000000000000000000" pitchFamily="2" charset="0"/>
              </a:defRPr>
            </a:lvl2pPr>
            <a:lvl3pPr>
              <a:defRPr baseline="0">
                <a:latin typeface="Roboto" panose="02000000000000000000" pitchFamily="2" charset="0"/>
              </a:defRPr>
            </a:lvl3pPr>
            <a:lvl4pPr>
              <a:defRPr baseline="0">
                <a:latin typeface="Roboto" panose="02000000000000000000" pitchFamily="2" charset="0"/>
              </a:defRPr>
            </a:lvl4pPr>
            <a:lvl5pPr>
              <a:defRPr baseline="0">
                <a:latin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AB5516A-E46C-1137-220B-9B3D9FFC26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520" b="1" baseline="0">
                <a:latin typeface="Roboto" panose="02000000000000000000" pitchFamily="2" charset="0"/>
              </a:defRPr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E9D1CF5-B958-623A-4C2E-EDF93E83D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Roboto" panose="02000000000000000000" pitchFamily="2" charset="0"/>
              </a:defRPr>
            </a:lvl1pPr>
            <a:lvl2pPr>
              <a:defRPr baseline="0">
                <a:latin typeface="Roboto" panose="02000000000000000000" pitchFamily="2" charset="0"/>
              </a:defRPr>
            </a:lvl2pPr>
            <a:lvl3pPr>
              <a:defRPr baseline="0">
                <a:latin typeface="Roboto" panose="02000000000000000000" pitchFamily="2" charset="0"/>
              </a:defRPr>
            </a:lvl3pPr>
            <a:lvl4pPr>
              <a:defRPr baseline="0">
                <a:latin typeface="Roboto" panose="02000000000000000000" pitchFamily="2" charset="0"/>
              </a:defRPr>
            </a:lvl4pPr>
            <a:lvl5pPr>
              <a:defRPr baseline="0">
                <a:latin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16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4D1DE-2DCB-61AD-399F-54CEF127D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2E24A-B2CE-8E5B-939E-A782B29FB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89471" y="9538716"/>
            <a:ext cx="218597" cy="201168"/>
          </a:xfrm>
          <a:prstGeom prst="rect">
            <a:avLst/>
          </a:prstGeom>
        </p:spPr>
        <p:txBody>
          <a:bodyPr/>
          <a:lstStyle/>
          <a:p>
            <a:fld id="{15018E6D-1845-45E1-BC6F-16785FF7C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701639-BA5C-64DD-291D-8334F0EAB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Roboto" panose="02000000000000000000" pitchFamily="2" charset="0"/>
              </a:defRPr>
            </a:lvl1pPr>
            <a:lvl2pPr>
              <a:defRPr baseline="0">
                <a:latin typeface="Roboto" panose="02000000000000000000" pitchFamily="2" charset="0"/>
              </a:defRPr>
            </a:lvl2pPr>
            <a:lvl3pPr>
              <a:defRPr baseline="0">
                <a:latin typeface="Roboto" panose="02000000000000000000" pitchFamily="2" charset="0"/>
              </a:defRPr>
            </a:lvl3pPr>
            <a:lvl4pPr>
              <a:defRPr baseline="0">
                <a:latin typeface="Roboto" panose="02000000000000000000" pitchFamily="2" charset="0"/>
              </a:defRPr>
            </a:lvl4pPr>
            <a:lvl5pPr>
              <a:defRPr baseline="0">
                <a:latin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F2CAA59-DB4D-B040-36A6-EEEE7EF5E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Roboto" panose="02000000000000000000" pitchFamily="2" charset="0"/>
              </a:defRPr>
            </a:lvl1pPr>
            <a:lvl2pPr>
              <a:defRPr baseline="0">
                <a:latin typeface="Roboto" panose="02000000000000000000" pitchFamily="2" charset="0"/>
              </a:defRPr>
            </a:lvl2pPr>
            <a:lvl3pPr>
              <a:defRPr baseline="0">
                <a:latin typeface="Roboto" panose="02000000000000000000" pitchFamily="2" charset="0"/>
              </a:defRPr>
            </a:lvl3pPr>
            <a:lvl4pPr>
              <a:defRPr baseline="0">
                <a:latin typeface="Roboto" panose="02000000000000000000" pitchFamily="2" charset="0"/>
              </a:defRPr>
            </a:lvl4pPr>
            <a:lvl5pPr>
              <a:defRPr baseline="0">
                <a:latin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064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8C85B-5A9D-2BED-6FB8-304A10F2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D63D4F-C812-23E5-125F-CAD93744D9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89471" y="9538716"/>
            <a:ext cx="218597" cy="201168"/>
          </a:xfrm>
          <a:prstGeom prst="rect">
            <a:avLst/>
          </a:prstGeom>
        </p:spPr>
        <p:txBody>
          <a:bodyPr/>
          <a:lstStyle/>
          <a:p>
            <a:fld id="{15018E6D-1845-45E1-BC6F-16785FF7C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092A0D2-026B-97A4-E7B4-0DCDD46E4E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331" y="2570481"/>
            <a:ext cx="7043738" cy="6705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3227" baseline="0">
                <a:latin typeface="Roboto" panose="02000000000000000000" pitchFamily="2" charset="0"/>
              </a:defRPr>
            </a:lvl1pPr>
            <a:lvl2pPr marL="332959" indent="0">
              <a:buNone/>
              <a:defRPr/>
            </a:lvl2pPr>
            <a:lvl3pPr marL="675232" indent="0">
              <a:buNone/>
              <a:defRPr/>
            </a:lvl3pPr>
            <a:lvl4pPr marL="917384" indent="0">
              <a:buNone/>
              <a:defRPr/>
            </a:lvl4pPr>
            <a:lvl5pPr marL="117117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337EE5-EF7A-5BE0-B7AB-AC82FDD39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4331" y="4302762"/>
            <a:ext cx="2849880" cy="433614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Roboto" panose="02000000000000000000" pitchFamily="2" charset="0"/>
              </a:defRPr>
            </a:lvl1pPr>
            <a:lvl2pPr>
              <a:defRPr baseline="0">
                <a:latin typeface="Roboto" panose="02000000000000000000" pitchFamily="2" charset="0"/>
              </a:defRPr>
            </a:lvl2pPr>
            <a:lvl3pPr>
              <a:defRPr baseline="0">
                <a:latin typeface="Roboto" panose="02000000000000000000" pitchFamily="2" charset="0"/>
              </a:defRPr>
            </a:lvl3pPr>
            <a:lvl4pPr>
              <a:defRPr baseline="0">
                <a:latin typeface="Roboto" panose="02000000000000000000" pitchFamily="2" charset="0"/>
              </a:defRPr>
            </a:lvl4pPr>
            <a:lvl5pPr>
              <a:defRPr baseline="0">
                <a:latin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1B274D4-9754-F104-FA44-E517DDAC2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9067" y="4302762"/>
            <a:ext cx="2849879" cy="433614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Roboto" panose="02000000000000000000" pitchFamily="2" charset="0"/>
              </a:defRPr>
            </a:lvl1pPr>
            <a:lvl2pPr>
              <a:defRPr baseline="0">
                <a:latin typeface="Roboto" panose="02000000000000000000" pitchFamily="2" charset="0"/>
              </a:defRPr>
            </a:lvl2pPr>
            <a:lvl3pPr>
              <a:defRPr baseline="0">
                <a:latin typeface="Roboto" panose="02000000000000000000" pitchFamily="2" charset="0"/>
              </a:defRPr>
            </a:lvl3pPr>
            <a:lvl4pPr>
              <a:defRPr baseline="0">
                <a:latin typeface="Roboto" panose="02000000000000000000" pitchFamily="2" charset="0"/>
              </a:defRPr>
            </a:lvl4pPr>
            <a:lvl5pPr>
              <a:defRPr baseline="0">
                <a:latin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005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95489033-7470-87C4-0DC1-22BDFB78DFF4}"/>
              </a:ext>
            </a:extLst>
          </p:cNvPr>
          <p:cNvSpPr/>
          <p:nvPr userDrawn="1"/>
        </p:nvSpPr>
        <p:spPr>
          <a:xfrm>
            <a:off x="0" y="7027101"/>
            <a:ext cx="3294345" cy="3031299"/>
          </a:xfrm>
          <a:prstGeom prst="round1Rect">
            <a:avLst/>
          </a:prstGeom>
          <a:solidFill>
            <a:srgbClr val="25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41150" rtl="0" eaLnBrk="1" fontAlgn="auto" latinLnBrk="0" hangingPunct="1">
              <a:lnSpc>
                <a:spcPct val="110000"/>
              </a:lnSpc>
              <a:spcBef>
                <a:spcPts val="14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4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E764399-6CC8-732D-E98B-C93EA2B74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50" y="7183676"/>
            <a:ext cx="2638480" cy="27181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018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8FBA51-83A7-418F-9111-FF640E9D1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31" y="838201"/>
            <a:ext cx="5008450" cy="14528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8B49BEA3-1568-928E-F1D0-B192B1624B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802764600"/>
              </p:ext>
            </p:extLst>
          </p:nvPr>
        </p:nvGraphicFramePr>
        <p:xfrm>
          <a:off x="1013" y="2329"/>
          <a:ext cx="782" cy="2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7772400" imgH="10058400" progId="TCLayout.ActiveDocument.1">
                  <p:embed/>
                </p:oleObj>
              </mc:Choice>
              <mc:Fallback>
                <p:oleObj name="think-cell Slide" r:id="rId10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B49BEA3-1568-928E-F1D0-B192B1624B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13" y="2329"/>
                        <a:ext cx="782" cy="2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 descr="Florida Government and Department seals (U.S.)">
            <a:extLst>
              <a:ext uri="{FF2B5EF4-FFF2-40B4-BE49-F238E27FC236}">
                <a16:creationId xmlns:a16="http://schemas.microsoft.com/office/drawing/2014/main" id="{5373BBA8-B16A-9814-AEA4-7ED8508B73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8912" y="206016"/>
            <a:ext cx="821117" cy="8211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95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1" r:id="rId2"/>
    <p:sldLayoutId id="2147483742" r:id="rId3"/>
    <p:sldLayoutId id="2147483745" r:id="rId4"/>
    <p:sldLayoutId id="2147483746" r:id="rId5"/>
    <p:sldLayoutId id="2147483747" r:id="rId6"/>
    <p:sldLayoutId id="2147483748" r:id="rId7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4693" b="1" kern="1200" baseline="0">
          <a:solidFill>
            <a:schemeClr val="tx1"/>
          </a:solidFill>
          <a:latin typeface="Roboto" panose="02000000000000000000" pitchFamily="2" charset="0"/>
          <a:ea typeface="+mj-ea"/>
          <a:cs typeface="+mj-cs"/>
        </a:defRPr>
      </a:lvl1pPr>
    </p:titleStyle>
    <p:bodyStyle>
      <a:lvl1pPr marL="332960" indent="-332960" algn="l" defTabSz="1341150" rtl="0" eaLnBrk="1" latinLnBrk="0" hangingPunct="1">
        <a:lnSpc>
          <a:spcPct val="110000"/>
        </a:lnSpc>
        <a:spcBef>
          <a:spcPts val="0"/>
        </a:spcBef>
        <a:spcAft>
          <a:spcPts val="1467"/>
        </a:spcAft>
        <a:buFont typeface="Avenir Next LT Pro" panose="020B05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675232" indent="-342274" algn="l" defTabSz="1341150" rtl="0" eaLnBrk="1" latinLnBrk="0" hangingPunct="1">
        <a:lnSpc>
          <a:spcPct val="110000"/>
        </a:lnSpc>
        <a:spcBef>
          <a:spcPts val="0"/>
        </a:spcBef>
        <a:spcAft>
          <a:spcPts val="880"/>
        </a:spcAft>
        <a:buFont typeface="Avenir Next LT Pro" panose="020B0504020202020204" pitchFamily="34" charset="0"/>
        <a:buChar char="−"/>
        <a:defRPr sz="1760" kern="1200">
          <a:solidFill>
            <a:schemeClr val="tx1"/>
          </a:solidFill>
          <a:latin typeface="+mn-lt"/>
          <a:ea typeface="+mn-ea"/>
          <a:cs typeface="+mn-cs"/>
        </a:defRPr>
      </a:lvl2pPr>
      <a:lvl3pPr marL="917384" indent="-242152" algn="l" defTabSz="1341150" rtl="0" eaLnBrk="1" latinLnBrk="0" hangingPunct="1">
        <a:lnSpc>
          <a:spcPct val="110000"/>
        </a:lnSpc>
        <a:spcBef>
          <a:spcPts val="0"/>
        </a:spcBef>
        <a:spcAft>
          <a:spcPts val="880"/>
        </a:spcAft>
        <a:buFont typeface="Avenir Next LT Pro" panose="020B0504020202020204" pitchFamily="34" charset="0"/>
        <a:buChar char="−"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1171179" indent="-253795" algn="l" defTabSz="1341150" rtl="0" eaLnBrk="1" latinLnBrk="0" hangingPunct="1">
        <a:lnSpc>
          <a:spcPct val="110000"/>
        </a:lnSpc>
        <a:spcBef>
          <a:spcPts val="0"/>
        </a:spcBef>
        <a:spcAft>
          <a:spcPts val="880"/>
        </a:spcAft>
        <a:buFont typeface="Avenir Next LT Pro" panose="020B0504020202020204" pitchFamily="34" charset="0"/>
        <a:buChar char="−"/>
        <a:defRPr sz="1467" kern="1200">
          <a:solidFill>
            <a:schemeClr val="tx1"/>
          </a:solidFill>
          <a:latin typeface="+mn-lt"/>
          <a:ea typeface="+mn-ea"/>
          <a:cs typeface="+mn-cs"/>
        </a:defRPr>
      </a:lvl4pPr>
      <a:lvl5pPr marL="1422645" indent="-251466" algn="l" defTabSz="1341150" rtl="0" eaLnBrk="1" latinLnBrk="0" hangingPunct="1">
        <a:lnSpc>
          <a:spcPct val="110000"/>
        </a:lnSpc>
        <a:spcBef>
          <a:spcPts val="0"/>
        </a:spcBef>
        <a:spcAft>
          <a:spcPts val="880"/>
        </a:spcAft>
        <a:buFont typeface="Avenir Next LT Pro" panose="020B0504020202020204" pitchFamily="34" charset="0"/>
        <a:buChar char="−"/>
        <a:defRPr sz="1467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venir Next LT Pro" panose="020B05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venir Next LT Pro" panose="020B05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venir Next LT Pro" panose="020B05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venir Next LT Pro" panose="020B05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4896" userDrawn="1">
          <p15:clr>
            <a:srgbClr val="F26B43"/>
          </p15:clr>
        </p15:guide>
        <p15:guide id="3" pos="230" userDrawn="1">
          <p15:clr>
            <a:srgbClr val="F26B43"/>
          </p15:clr>
        </p15:guide>
        <p15:guide id="4" pos="515" userDrawn="1">
          <p15:clr>
            <a:srgbClr val="A4A3A4"/>
          </p15:clr>
        </p15:guide>
        <p15:guide id="5" pos="607" userDrawn="1">
          <p15:clr>
            <a:srgbClr val="A4A3A4"/>
          </p15:clr>
        </p15:guide>
        <p15:guide id="6" pos="893" userDrawn="1">
          <p15:clr>
            <a:srgbClr val="A4A3A4"/>
          </p15:clr>
        </p15:guide>
        <p15:guide id="7" pos="979" userDrawn="1">
          <p15:clr>
            <a:srgbClr val="A4A3A4"/>
          </p15:clr>
        </p15:guide>
        <p15:guide id="8" pos="1270" userDrawn="1">
          <p15:clr>
            <a:srgbClr val="A4A3A4"/>
          </p15:clr>
        </p15:guide>
        <p15:guide id="9" pos="1362" userDrawn="1">
          <p15:clr>
            <a:srgbClr val="A4A3A4"/>
          </p15:clr>
        </p15:guide>
        <p15:guide id="10" pos="1647" userDrawn="1">
          <p15:clr>
            <a:srgbClr val="5ACBF0"/>
          </p15:clr>
        </p15:guide>
        <p15:guide id="11" pos="1739" userDrawn="1">
          <p15:clr>
            <a:srgbClr val="5ACBF0"/>
          </p15:clr>
        </p15:guide>
        <p15:guide id="12" pos="2025" userDrawn="1">
          <p15:clr>
            <a:srgbClr val="A4A3A4"/>
          </p15:clr>
        </p15:guide>
        <p15:guide id="13" pos="2117" userDrawn="1">
          <p15:clr>
            <a:srgbClr val="A4A3A4"/>
          </p15:clr>
        </p15:guide>
        <p15:guide id="14" pos="2402" userDrawn="1">
          <p15:clr>
            <a:srgbClr val="FBAE40"/>
          </p15:clr>
        </p15:guide>
        <p15:guide id="15" pos="2494" userDrawn="1">
          <p15:clr>
            <a:srgbClr val="FBAE40"/>
          </p15:clr>
        </p15:guide>
        <p15:guide id="16" pos="2780" userDrawn="1">
          <p15:clr>
            <a:srgbClr val="A4A3A4"/>
          </p15:clr>
        </p15:guide>
        <p15:guide id="17" pos="2871" userDrawn="1">
          <p15:clr>
            <a:srgbClr val="A4A3A4"/>
          </p15:clr>
        </p15:guide>
        <p15:guide id="18" pos="3157" userDrawn="1">
          <p15:clr>
            <a:srgbClr val="5ACBF0"/>
          </p15:clr>
        </p15:guide>
        <p15:guide id="19" pos="3249" userDrawn="1">
          <p15:clr>
            <a:srgbClr val="5ACBF0"/>
          </p15:clr>
        </p15:guide>
        <p15:guide id="20" pos="3534" userDrawn="1">
          <p15:clr>
            <a:srgbClr val="A4A3A4"/>
          </p15:clr>
        </p15:guide>
        <p15:guide id="21" pos="3626" userDrawn="1">
          <p15:clr>
            <a:srgbClr val="A4A3A4"/>
          </p15:clr>
        </p15:guide>
        <p15:guide id="22" pos="3912" userDrawn="1">
          <p15:clr>
            <a:srgbClr val="A4A3A4"/>
          </p15:clr>
        </p15:guide>
        <p15:guide id="23" pos="4004" userDrawn="1">
          <p15:clr>
            <a:srgbClr val="A4A3A4"/>
          </p15:clr>
        </p15:guide>
        <p15:guide id="24" pos="4289" userDrawn="1">
          <p15:clr>
            <a:srgbClr val="A4A3A4"/>
          </p15:clr>
        </p15:guide>
        <p15:guide id="25" pos="4381" userDrawn="1">
          <p15:clr>
            <a:srgbClr val="A4A3A4"/>
          </p15:clr>
        </p15:guide>
        <p15:guide id="26" pos="4667" userDrawn="1">
          <p15:clr>
            <a:srgbClr val="F26B43"/>
          </p15:clr>
        </p15:guide>
        <p15:guide id="27" orient="horz" userDrawn="1">
          <p15:clr>
            <a:srgbClr val="F26B43"/>
          </p15:clr>
        </p15:guide>
        <p15:guide id="28" orient="horz" pos="6336" userDrawn="1">
          <p15:clr>
            <a:srgbClr val="F26B43"/>
          </p15:clr>
        </p15:guide>
        <p15:guide id="29" orient="horz" pos="528" userDrawn="1">
          <p15:clr>
            <a:srgbClr val="F26B43"/>
          </p15:clr>
        </p15:guide>
        <p15:guide id="31" orient="horz" pos="5808" userDrawn="1">
          <p15:clr>
            <a:srgbClr val="F26B43"/>
          </p15:clr>
        </p15:guide>
        <p15:guide id="32" orient="horz" pos="1443" userDrawn="1">
          <p15:clr>
            <a:srgbClr val="F26B43"/>
          </p15:clr>
        </p15:guide>
        <p15:guide id="33" orient="horz" pos="2534" userDrawn="1">
          <p15:clr>
            <a:srgbClr val="5ACBF0"/>
          </p15:clr>
        </p15:guide>
        <p15:guide id="34" orient="horz" pos="3802" userDrawn="1">
          <p15:clr>
            <a:srgbClr val="A4A3A4"/>
          </p15:clr>
        </p15:guide>
        <p15:guide id="35" orient="horz" pos="4893" userDrawn="1">
          <p15:clr>
            <a:srgbClr val="A4A3A4"/>
          </p15:clr>
        </p15:guide>
        <p15:guide id="36" orient="horz" pos="1619" userDrawn="1">
          <p15:clr>
            <a:srgbClr val="5ACBF0"/>
          </p15:clr>
        </p15:guide>
        <p15:guide id="37" orient="horz" pos="2710" userDrawn="1">
          <p15:clr>
            <a:srgbClr val="F26B43"/>
          </p15:clr>
        </p15:guide>
        <p15:guide id="38" orient="horz" pos="3626" userDrawn="1">
          <p15:clr>
            <a:srgbClr val="A4A3A4"/>
          </p15:clr>
        </p15:guide>
        <p15:guide id="39" orient="horz" pos="4717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microsoft.com/office/2018/10/relationships/comments" Target="../comments/modernComment_7FFFFA92_E8707F93.xml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2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442E53-D64A-61D3-E267-745D100E7E2D}"/>
              </a:ext>
            </a:extLst>
          </p:cNvPr>
          <p:cNvSpPr/>
          <p:nvPr/>
        </p:nvSpPr>
        <p:spPr>
          <a:xfrm>
            <a:off x="-1" y="8495228"/>
            <a:ext cx="7772400" cy="1575421"/>
          </a:xfrm>
          <a:prstGeom prst="rect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76D188C-4E74-BBF8-1206-21020762ACF1}"/>
              </a:ext>
            </a:extLst>
          </p:cNvPr>
          <p:cNvSpPr/>
          <p:nvPr/>
        </p:nvSpPr>
        <p:spPr>
          <a:xfrm>
            <a:off x="45720" y="8548789"/>
            <a:ext cx="7680960" cy="14630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A08656-2C8C-DFF9-F1AC-865C176F0ABD}"/>
              </a:ext>
            </a:extLst>
          </p:cNvPr>
          <p:cNvSpPr txBox="1"/>
          <p:nvPr/>
        </p:nvSpPr>
        <p:spPr>
          <a:xfrm>
            <a:off x="279071" y="1200036"/>
            <a:ext cx="7347671" cy="7960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Mission Ready packages (MRPs) are pre-made templates used to quickly create Resource Support Agreements (RSAs). MRPs can be created and managed in DEMES and ready for use in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mission.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95F94B32-3D07-E783-8473-F15C6D2518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855" t="51883" r="15265" b="17050"/>
          <a:stretch/>
        </p:blipFill>
        <p:spPr>
          <a:xfrm>
            <a:off x="2980500" y="4756927"/>
            <a:ext cx="4636170" cy="57349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93740A-7DAC-3DC3-1871-F1FBE18F9E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121" t="14533" r="3290" b="29303"/>
          <a:stretch/>
        </p:blipFill>
        <p:spPr>
          <a:xfrm>
            <a:off x="2980500" y="3234891"/>
            <a:ext cx="4636170" cy="122480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544E4B-2BE3-0CEC-EC8A-70718A5631F2}"/>
              </a:ext>
            </a:extLst>
          </p:cNvPr>
          <p:cNvSpPr txBox="1"/>
          <p:nvPr/>
        </p:nvSpPr>
        <p:spPr>
          <a:xfrm>
            <a:off x="-1" y="-7258"/>
            <a:ext cx="7772401" cy="1066801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1000"/>
              </a:spcBef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2BF65-560F-A6F0-588B-FD2FA6047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28" y="128121"/>
            <a:ext cx="5829300" cy="460402"/>
          </a:xfrm>
        </p:spPr>
        <p:txBody>
          <a:bodyPr lIns="0" tIns="0" rIns="0" bIns="0" anchor="t">
            <a:noAutofit/>
          </a:bodyPr>
          <a:lstStyle/>
          <a:p>
            <a:pPr algn="l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Ready Packages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59E2D1-C205-CCDF-9AF1-2601926B6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028" y="585959"/>
            <a:ext cx="5829300" cy="314678"/>
          </a:xfrm>
        </p:spPr>
        <p:txBody>
          <a:bodyPr lIns="0" tIns="0" rIns="0" bIns="0">
            <a:no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Establishing a new Mission Ready Package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31B4CF-40F9-8B1F-9A81-F527B6DBC482}"/>
              </a:ext>
            </a:extLst>
          </p:cNvPr>
          <p:cNvSpPr txBox="1"/>
          <p:nvPr/>
        </p:nvSpPr>
        <p:spPr>
          <a:xfrm>
            <a:off x="0" y="1995024"/>
            <a:ext cx="6647542" cy="274320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1000"/>
              </a:spcBef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768DC6-F653-FA99-2DDB-6E45CD343736}"/>
              </a:ext>
            </a:extLst>
          </p:cNvPr>
          <p:cNvSpPr txBox="1"/>
          <p:nvPr/>
        </p:nvSpPr>
        <p:spPr>
          <a:xfrm>
            <a:off x="-1" y="986689"/>
            <a:ext cx="6647543" cy="91440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1000"/>
              </a:spcBef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79841C-AF9E-43D7-CAE4-F1563C4286FC}"/>
              </a:ext>
            </a:extLst>
          </p:cNvPr>
          <p:cNvSpPr txBox="1"/>
          <p:nvPr/>
        </p:nvSpPr>
        <p:spPr>
          <a:xfrm>
            <a:off x="231925" y="2490701"/>
            <a:ext cx="2471853" cy="28469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400" b="1">
                <a:solidFill>
                  <a:srgbClr val="0A285B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How to: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US" sz="1400">
                <a:effectLst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 Select </a:t>
            </a:r>
            <a:r>
              <a:rPr lang="en-US" sz="1400" b="1">
                <a:effectLst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Mission Ready Packages </a:t>
            </a:r>
            <a:r>
              <a:rPr lang="en-US" sz="1400">
                <a:effectLst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from the DEMES Mutual Aid portal</a:t>
            </a:r>
            <a:r>
              <a:rPr lang="en-US" sz="1400" b="1">
                <a:effectLst/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from the top navigation bar.</a:t>
            </a:r>
            <a:endParaRPr lang="en-US" sz="1400" b="1">
              <a:latin typeface="Arial" panose="020B0604020202020204" pitchFamily="34" charset="0"/>
              <a:ea typeface="Roboto Condensed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AutoNum type="arabicPeriod"/>
            </a:pPr>
            <a:endParaRPr lang="en-US" sz="1400">
              <a:latin typeface="Arial" panose="020B0604020202020204" pitchFamily="34" charset="0"/>
              <a:ea typeface="Roboto Condensed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US" sz="1400"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 Select </a:t>
            </a:r>
            <a:r>
              <a:rPr lang="en-US" sz="1400" b="1"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Create New MRP</a:t>
            </a:r>
            <a:r>
              <a:rPr lang="en-US" sz="1400"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  <a:buAutoNum type="arabicPeriod"/>
            </a:pPr>
            <a:endParaRPr lang="en-US" sz="1400">
              <a:latin typeface="Arial" panose="020B0604020202020204" pitchFamily="34" charset="0"/>
              <a:ea typeface="Roboto Condensed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US" sz="1400"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 Enter in a description of the deployment type. Ex. Engine Strike Team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F6C11E5-E6BC-0B97-BB1C-397B3D19A000}"/>
              </a:ext>
            </a:extLst>
          </p:cNvPr>
          <p:cNvSpPr txBox="1">
            <a:spLocks/>
          </p:cNvSpPr>
          <p:nvPr/>
        </p:nvSpPr>
        <p:spPr>
          <a:xfrm>
            <a:off x="298251" y="2021311"/>
            <a:ext cx="7206344" cy="18528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467"/>
              </a:spcAft>
              <a:buFont typeface="Avenir Next LT Pro" panose="020B0504020202020204" pitchFamily="34" charset="0"/>
              <a:buNone/>
              <a:defRPr sz="28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1pPr>
            <a:lvl2pPr marL="670575" indent="0" algn="ctr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None/>
              <a:defRPr sz="2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150" indent="0" algn="ctr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1726" indent="0" algn="ctr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82301" indent="0" algn="ctr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76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23451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4027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64602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 New Mission Ready Package </a:t>
            </a:r>
          </a:p>
        </p:txBody>
      </p:sp>
      <p:pic>
        <p:nvPicPr>
          <p:cNvPr id="18" name="Picture 2" descr="Florida Government and Department seals (U.S.)">
            <a:extLst>
              <a:ext uri="{FF2B5EF4-FFF2-40B4-BE49-F238E27FC236}">
                <a16:creationId xmlns:a16="http://schemas.microsoft.com/office/drawing/2014/main" id="{F781F568-B9D0-BE5E-94B6-7514118AD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8332" y="109999"/>
            <a:ext cx="821117" cy="8211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753DC4-C777-6B00-4446-7F90BDDAA4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0500" y="2487526"/>
            <a:ext cx="4636170" cy="44829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F2EB672-072E-ADF4-2D0C-01A3468DE019}"/>
              </a:ext>
            </a:extLst>
          </p:cNvPr>
          <p:cNvGrpSpPr/>
          <p:nvPr/>
        </p:nvGrpSpPr>
        <p:grpSpPr>
          <a:xfrm>
            <a:off x="432428" y="8700450"/>
            <a:ext cx="6907542" cy="1215532"/>
            <a:chOff x="193982" y="8668430"/>
            <a:chExt cx="7432285" cy="1307872"/>
          </a:xfrm>
        </p:grpSpPr>
        <p:sp>
          <p:nvSpPr>
            <p:cNvPr id="58" name="CuadroTexto 395">
              <a:extLst>
                <a:ext uri="{FF2B5EF4-FFF2-40B4-BE49-F238E27FC236}">
                  <a16:creationId xmlns:a16="http://schemas.microsoft.com/office/drawing/2014/main" id="{0CF4F16E-E26A-E131-386C-A886C74D7EA8}"/>
                </a:ext>
              </a:extLst>
            </p:cNvPr>
            <p:cNvSpPr txBox="1"/>
            <p:nvPr/>
          </p:nvSpPr>
          <p:spPr>
            <a:xfrm>
              <a:off x="1718884" y="9363501"/>
              <a:ext cx="1437078" cy="59608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defRPr/>
              </a:pPr>
              <a:r>
                <a:rPr lang="en-US" sz="1000" b="1">
                  <a:solidFill>
                    <a:schemeClr val="tx2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Establish &amp; Populate a Mission Ready Package</a:t>
              </a:r>
            </a:p>
          </p:txBody>
        </p:sp>
        <p:sp>
          <p:nvSpPr>
            <p:cNvPr id="59" name="CuadroTexto 395">
              <a:extLst>
                <a:ext uri="{FF2B5EF4-FFF2-40B4-BE49-F238E27FC236}">
                  <a16:creationId xmlns:a16="http://schemas.microsoft.com/office/drawing/2014/main" id="{C58F80B8-AA08-BA7B-D135-CFE5D00BC271}"/>
                </a:ext>
              </a:extLst>
            </p:cNvPr>
            <p:cNvSpPr txBox="1"/>
            <p:nvPr/>
          </p:nvSpPr>
          <p:spPr>
            <a:xfrm>
              <a:off x="3217714" y="9380218"/>
              <a:ext cx="1395029" cy="59608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defRPr/>
              </a:pPr>
              <a:r>
                <a:rPr lang="en-US" sz="1000" b="1">
                  <a:solidFill>
                    <a:schemeClr val="tx2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Manage/Modify Mission Ready Package</a:t>
              </a:r>
            </a:p>
          </p:txBody>
        </p:sp>
        <p:sp>
          <p:nvSpPr>
            <p:cNvPr id="60" name="CuadroTexto 395">
              <a:extLst>
                <a:ext uri="{FF2B5EF4-FFF2-40B4-BE49-F238E27FC236}">
                  <a16:creationId xmlns:a16="http://schemas.microsoft.com/office/drawing/2014/main" id="{E74080FA-0D1E-3600-235B-31B126753BFE}"/>
                </a:ext>
              </a:extLst>
            </p:cNvPr>
            <p:cNvSpPr txBox="1"/>
            <p:nvPr/>
          </p:nvSpPr>
          <p:spPr>
            <a:xfrm>
              <a:off x="4529931" y="9380218"/>
              <a:ext cx="1620129" cy="59608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 defTabSz="292100" hangingPunct="0">
                <a:defRPr/>
              </a:pPr>
              <a:r>
                <a:rPr lang="en-US" sz="1000" b="1" kern="0">
                  <a:solidFill>
                    <a:schemeClr val="tx2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Create an RSA from Existing Mission </a:t>
              </a:r>
            </a:p>
            <a:p>
              <a:pPr algn="ctr" defTabSz="292100" hangingPunct="0">
                <a:defRPr/>
              </a:pPr>
              <a:r>
                <a:rPr lang="en-US" sz="1000" b="1" kern="0">
                  <a:solidFill>
                    <a:schemeClr val="tx2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Ready Packages</a:t>
              </a:r>
            </a:p>
          </p:txBody>
        </p:sp>
        <p:sp>
          <p:nvSpPr>
            <p:cNvPr id="61" name="CuadroTexto 395">
              <a:extLst>
                <a:ext uri="{FF2B5EF4-FFF2-40B4-BE49-F238E27FC236}">
                  <a16:creationId xmlns:a16="http://schemas.microsoft.com/office/drawing/2014/main" id="{19477268-1331-C80A-65BE-9DD754C5FC15}"/>
                </a:ext>
              </a:extLst>
            </p:cNvPr>
            <p:cNvSpPr txBox="1"/>
            <p:nvPr/>
          </p:nvSpPr>
          <p:spPr>
            <a:xfrm>
              <a:off x="6183853" y="9380218"/>
              <a:ext cx="1442414" cy="59608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defRPr/>
              </a:pPr>
              <a:r>
                <a:rPr lang="en-US" sz="1000" b="1">
                  <a:solidFill>
                    <a:schemeClr val="tx2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Mutual Aid Partner Completes &amp; Submits RSA</a:t>
              </a:r>
            </a:p>
          </p:txBody>
        </p:sp>
        <p:sp>
          <p:nvSpPr>
            <p:cNvPr id="62" name="CuadroTexto 395">
              <a:extLst>
                <a:ext uri="{FF2B5EF4-FFF2-40B4-BE49-F238E27FC236}">
                  <a16:creationId xmlns:a16="http://schemas.microsoft.com/office/drawing/2014/main" id="{73D8D116-128F-1A10-C4C6-86188EB2D542}"/>
                </a:ext>
              </a:extLst>
            </p:cNvPr>
            <p:cNvSpPr txBox="1"/>
            <p:nvPr/>
          </p:nvSpPr>
          <p:spPr>
            <a:xfrm>
              <a:off x="342197" y="9380218"/>
              <a:ext cx="1277792" cy="59608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defRPr/>
              </a:pPr>
              <a:r>
                <a:rPr lang="en-US" sz="1000" b="1">
                  <a:solidFill>
                    <a:schemeClr val="tx2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</a:rPr>
                <a:t>Access the Mutual Aid Portal in DEMES</a:t>
              </a:r>
            </a:p>
          </p:txBody>
        </p:sp>
        <p:sp>
          <p:nvSpPr>
            <p:cNvPr id="43" name="Forma libre 222">
              <a:extLst>
                <a:ext uri="{FF2B5EF4-FFF2-40B4-BE49-F238E27FC236}">
                  <a16:creationId xmlns:a16="http://schemas.microsoft.com/office/drawing/2014/main" id="{21516BD2-EA58-49F6-571C-F755BF244DDA}"/>
                </a:ext>
              </a:extLst>
            </p:cNvPr>
            <p:cNvSpPr/>
            <p:nvPr/>
          </p:nvSpPr>
          <p:spPr>
            <a:xfrm>
              <a:off x="1647841" y="8764013"/>
              <a:ext cx="1569250" cy="480998"/>
            </a:xfrm>
            <a:custGeom>
              <a:avLst/>
              <a:gdLst>
                <a:gd name="connsiteX0" fmla="*/ 180284 w 201841"/>
                <a:gd name="connsiteY0" fmla="*/ 73093 h 72908"/>
                <a:gd name="connsiteX1" fmla="*/ 46 w 201841"/>
                <a:gd name="connsiteY1" fmla="*/ 73093 h 72908"/>
                <a:gd name="connsiteX2" fmla="*/ 22180 w 201841"/>
                <a:gd name="connsiteY2" fmla="*/ 36570 h 72908"/>
                <a:gd name="connsiteX3" fmla="*/ 46 w 201841"/>
                <a:gd name="connsiteY3" fmla="*/ 46 h 72908"/>
                <a:gd name="connsiteX4" fmla="*/ 180284 w 201841"/>
                <a:gd name="connsiteY4" fmla="*/ 46 h 72908"/>
                <a:gd name="connsiteX5" fmla="*/ 202417 w 201841"/>
                <a:gd name="connsiteY5" fmla="*/ 36570 h 72908"/>
                <a:gd name="connsiteX6" fmla="*/ 180284 w 201841"/>
                <a:gd name="connsiteY6" fmla="*/ 73093 h 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841" h="72908">
                  <a:moveTo>
                    <a:pt x="180284" y="73093"/>
                  </a:moveTo>
                  <a:lnTo>
                    <a:pt x="46" y="73093"/>
                  </a:lnTo>
                  <a:lnTo>
                    <a:pt x="22180" y="36570"/>
                  </a:lnTo>
                  <a:lnTo>
                    <a:pt x="46" y="46"/>
                  </a:lnTo>
                  <a:lnTo>
                    <a:pt x="180284" y="46"/>
                  </a:lnTo>
                  <a:lnTo>
                    <a:pt x="202417" y="36570"/>
                  </a:lnTo>
                  <a:lnTo>
                    <a:pt x="180284" y="73093"/>
                  </a:lnTo>
                  <a:close/>
                </a:path>
              </a:pathLst>
            </a:custGeom>
            <a:solidFill>
              <a:srgbClr val="F50100"/>
            </a:solidFill>
            <a:ln w="7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4" name="Forma libre 223">
              <a:extLst>
                <a:ext uri="{FF2B5EF4-FFF2-40B4-BE49-F238E27FC236}">
                  <a16:creationId xmlns:a16="http://schemas.microsoft.com/office/drawing/2014/main" id="{6CE43E81-B361-3C46-AF01-21907A3FC52E}"/>
                </a:ext>
              </a:extLst>
            </p:cNvPr>
            <p:cNvSpPr/>
            <p:nvPr/>
          </p:nvSpPr>
          <p:spPr>
            <a:xfrm>
              <a:off x="3101575" y="8764013"/>
              <a:ext cx="1569250" cy="480998"/>
            </a:xfrm>
            <a:custGeom>
              <a:avLst/>
              <a:gdLst>
                <a:gd name="connsiteX0" fmla="*/ 180284 w 201841"/>
                <a:gd name="connsiteY0" fmla="*/ 73093 h 72908"/>
                <a:gd name="connsiteX1" fmla="*/ 46 w 201841"/>
                <a:gd name="connsiteY1" fmla="*/ 73093 h 72908"/>
                <a:gd name="connsiteX2" fmla="*/ 22180 w 201841"/>
                <a:gd name="connsiteY2" fmla="*/ 36570 h 72908"/>
                <a:gd name="connsiteX3" fmla="*/ 46 w 201841"/>
                <a:gd name="connsiteY3" fmla="*/ 46 h 72908"/>
                <a:gd name="connsiteX4" fmla="*/ 180284 w 201841"/>
                <a:gd name="connsiteY4" fmla="*/ 46 h 72908"/>
                <a:gd name="connsiteX5" fmla="*/ 202425 w 201841"/>
                <a:gd name="connsiteY5" fmla="*/ 36570 h 72908"/>
                <a:gd name="connsiteX6" fmla="*/ 180284 w 201841"/>
                <a:gd name="connsiteY6" fmla="*/ 73093 h 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841" h="72908">
                  <a:moveTo>
                    <a:pt x="180284" y="73093"/>
                  </a:moveTo>
                  <a:lnTo>
                    <a:pt x="46" y="73093"/>
                  </a:lnTo>
                  <a:lnTo>
                    <a:pt x="22180" y="36570"/>
                  </a:lnTo>
                  <a:lnTo>
                    <a:pt x="46" y="46"/>
                  </a:lnTo>
                  <a:lnTo>
                    <a:pt x="180284" y="46"/>
                  </a:lnTo>
                  <a:lnTo>
                    <a:pt x="202425" y="36570"/>
                  </a:lnTo>
                  <a:lnTo>
                    <a:pt x="180284" y="73093"/>
                  </a:lnTo>
                  <a:close/>
                </a:path>
              </a:pathLst>
            </a:custGeom>
            <a:solidFill>
              <a:srgbClr val="F7D102"/>
            </a:solidFill>
            <a:ln w="7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5" name="Forma libre 224">
              <a:extLst>
                <a:ext uri="{FF2B5EF4-FFF2-40B4-BE49-F238E27FC236}">
                  <a16:creationId xmlns:a16="http://schemas.microsoft.com/office/drawing/2014/main" id="{7AB4D807-3328-D2E2-F922-7B045CD6EEA3}"/>
                </a:ext>
              </a:extLst>
            </p:cNvPr>
            <p:cNvSpPr/>
            <p:nvPr/>
          </p:nvSpPr>
          <p:spPr>
            <a:xfrm>
              <a:off x="4555371" y="8764013"/>
              <a:ext cx="1569250" cy="480998"/>
            </a:xfrm>
            <a:custGeom>
              <a:avLst/>
              <a:gdLst>
                <a:gd name="connsiteX0" fmla="*/ 180284 w 201841"/>
                <a:gd name="connsiteY0" fmla="*/ 73093 h 72908"/>
                <a:gd name="connsiteX1" fmla="*/ 46 w 201841"/>
                <a:gd name="connsiteY1" fmla="*/ 73093 h 72908"/>
                <a:gd name="connsiteX2" fmla="*/ 22180 w 201841"/>
                <a:gd name="connsiteY2" fmla="*/ 36570 h 72908"/>
                <a:gd name="connsiteX3" fmla="*/ 46 w 201841"/>
                <a:gd name="connsiteY3" fmla="*/ 46 h 72908"/>
                <a:gd name="connsiteX4" fmla="*/ 180284 w 201841"/>
                <a:gd name="connsiteY4" fmla="*/ 46 h 72908"/>
                <a:gd name="connsiteX5" fmla="*/ 202417 w 201841"/>
                <a:gd name="connsiteY5" fmla="*/ 36570 h 72908"/>
                <a:gd name="connsiteX6" fmla="*/ 180284 w 201841"/>
                <a:gd name="connsiteY6" fmla="*/ 73093 h 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841" h="72908">
                  <a:moveTo>
                    <a:pt x="180284" y="73093"/>
                  </a:moveTo>
                  <a:lnTo>
                    <a:pt x="46" y="73093"/>
                  </a:lnTo>
                  <a:lnTo>
                    <a:pt x="22180" y="36570"/>
                  </a:lnTo>
                  <a:lnTo>
                    <a:pt x="46" y="46"/>
                  </a:lnTo>
                  <a:lnTo>
                    <a:pt x="180284" y="46"/>
                  </a:lnTo>
                  <a:lnTo>
                    <a:pt x="202417" y="36570"/>
                  </a:lnTo>
                  <a:lnTo>
                    <a:pt x="180284" y="73093"/>
                  </a:lnTo>
                  <a:close/>
                </a:path>
              </a:pathLst>
            </a:custGeom>
            <a:solidFill>
              <a:srgbClr val="2F30A7"/>
            </a:solidFill>
            <a:ln w="7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6" name="Forma libre 225">
              <a:extLst>
                <a:ext uri="{FF2B5EF4-FFF2-40B4-BE49-F238E27FC236}">
                  <a16:creationId xmlns:a16="http://schemas.microsoft.com/office/drawing/2014/main" id="{1B481762-3026-CEDE-236B-C7E07591981E}"/>
                </a:ext>
              </a:extLst>
            </p:cNvPr>
            <p:cNvSpPr/>
            <p:nvPr/>
          </p:nvSpPr>
          <p:spPr>
            <a:xfrm>
              <a:off x="6009168" y="8764013"/>
              <a:ext cx="1569250" cy="480998"/>
            </a:xfrm>
            <a:custGeom>
              <a:avLst/>
              <a:gdLst>
                <a:gd name="connsiteX0" fmla="*/ 180284 w 201841"/>
                <a:gd name="connsiteY0" fmla="*/ 73093 h 72908"/>
                <a:gd name="connsiteX1" fmla="*/ 46 w 201841"/>
                <a:gd name="connsiteY1" fmla="*/ 73093 h 72908"/>
                <a:gd name="connsiteX2" fmla="*/ 22172 w 201841"/>
                <a:gd name="connsiteY2" fmla="*/ 36570 h 72908"/>
                <a:gd name="connsiteX3" fmla="*/ 46 w 201841"/>
                <a:gd name="connsiteY3" fmla="*/ 46 h 72908"/>
                <a:gd name="connsiteX4" fmla="*/ 180284 w 201841"/>
                <a:gd name="connsiteY4" fmla="*/ 46 h 72908"/>
                <a:gd name="connsiteX5" fmla="*/ 202417 w 201841"/>
                <a:gd name="connsiteY5" fmla="*/ 36570 h 72908"/>
                <a:gd name="connsiteX6" fmla="*/ 180284 w 201841"/>
                <a:gd name="connsiteY6" fmla="*/ 73093 h 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841" h="72908">
                  <a:moveTo>
                    <a:pt x="180284" y="73093"/>
                  </a:moveTo>
                  <a:lnTo>
                    <a:pt x="46" y="73093"/>
                  </a:lnTo>
                  <a:lnTo>
                    <a:pt x="22172" y="36570"/>
                  </a:lnTo>
                  <a:lnTo>
                    <a:pt x="46" y="46"/>
                  </a:lnTo>
                  <a:lnTo>
                    <a:pt x="180284" y="46"/>
                  </a:lnTo>
                  <a:lnTo>
                    <a:pt x="202417" y="36570"/>
                  </a:lnTo>
                  <a:lnTo>
                    <a:pt x="180284" y="73093"/>
                  </a:lnTo>
                  <a:close/>
                </a:path>
              </a:pathLst>
            </a:custGeom>
            <a:solidFill>
              <a:srgbClr val="3B68C1"/>
            </a:solidFill>
            <a:ln w="7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7" name="Forma libre 222">
              <a:extLst>
                <a:ext uri="{FF2B5EF4-FFF2-40B4-BE49-F238E27FC236}">
                  <a16:creationId xmlns:a16="http://schemas.microsoft.com/office/drawing/2014/main" id="{200D23C9-7645-75BA-7DF2-B4900229765A}"/>
                </a:ext>
              </a:extLst>
            </p:cNvPr>
            <p:cNvSpPr/>
            <p:nvPr/>
          </p:nvSpPr>
          <p:spPr>
            <a:xfrm>
              <a:off x="193982" y="8764013"/>
              <a:ext cx="1569250" cy="480998"/>
            </a:xfrm>
            <a:custGeom>
              <a:avLst/>
              <a:gdLst>
                <a:gd name="connsiteX0" fmla="*/ 180284 w 201841"/>
                <a:gd name="connsiteY0" fmla="*/ 73093 h 72908"/>
                <a:gd name="connsiteX1" fmla="*/ 46 w 201841"/>
                <a:gd name="connsiteY1" fmla="*/ 73093 h 72908"/>
                <a:gd name="connsiteX2" fmla="*/ 22180 w 201841"/>
                <a:gd name="connsiteY2" fmla="*/ 36570 h 72908"/>
                <a:gd name="connsiteX3" fmla="*/ 46 w 201841"/>
                <a:gd name="connsiteY3" fmla="*/ 46 h 72908"/>
                <a:gd name="connsiteX4" fmla="*/ 180284 w 201841"/>
                <a:gd name="connsiteY4" fmla="*/ 46 h 72908"/>
                <a:gd name="connsiteX5" fmla="*/ 202417 w 201841"/>
                <a:gd name="connsiteY5" fmla="*/ 36570 h 72908"/>
                <a:gd name="connsiteX6" fmla="*/ 180284 w 201841"/>
                <a:gd name="connsiteY6" fmla="*/ 73093 h 7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841" h="72908">
                  <a:moveTo>
                    <a:pt x="180284" y="73093"/>
                  </a:moveTo>
                  <a:lnTo>
                    <a:pt x="46" y="73093"/>
                  </a:lnTo>
                  <a:lnTo>
                    <a:pt x="22180" y="36570"/>
                  </a:lnTo>
                  <a:lnTo>
                    <a:pt x="46" y="46"/>
                  </a:lnTo>
                  <a:lnTo>
                    <a:pt x="180284" y="46"/>
                  </a:lnTo>
                  <a:lnTo>
                    <a:pt x="202417" y="36570"/>
                  </a:lnTo>
                  <a:lnTo>
                    <a:pt x="180284" y="73093"/>
                  </a:lnTo>
                  <a:close/>
                </a:path>
              </a:pathLst>
            </a:custGeom>
            <a:solidFill>
              <a:srgbClr val="00285F"/>
            </a:solidFill>
            <a:ln w="7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8" name="Forma libre 529">
              <a:extLst>
                <a:ext uri="{FF2B5EF4-FFF2-40B4-BE49-F238E27FC236}">
                  <a16:creationId xmlns:a16="http://schemas.microsoft.com/office/drawing/2014/main" id="{51C37554-A63D-9BBD-5B0D-35B1811DA4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567" y="8668430"/>
              <a:ext cx="640080" cy="640080"/>
            </a:xfrm>
            <a:custGeom>
              <a:avLst/>
              <a:gdLst>
                <a:gd name="connsiteX0" fmla="*/ 109317 w 108978"/>
                <a:gd name="connsiteY0" fmla="*/ 54682 h 108978"/>
                <a:gd name="connsiteX1" fmla="*/ 54682 w 108978"/>
                <a:gd name="connsiteY1" fmla="*/ 109317 h 108978"/>
                <a:gd name="connsiteX2" fmla="*/ 46 w 108978"/>
                <a:gd name="connsiteY2" fmla="*/ 54682 h 108978"/>
                <a:gd name="connsiteX3" fmla="*/ 54682 w 108978"/>
                <a:gd name="connsiteY3" fmla="*/ 46 h 108978"/>
                <a:gd name="connsiteX4" fmla="*/ 54689 w 108978"/>
                <a:gd name="connsiteY4" fmla="*/ 46 h 108978"/>
                <a:gd name="connsiteX5" fmla="*/ 109317 w 108978"/>
                <a:gd name="connsiteY5" fmla="*/ 54674 h 108978"/>
                <a:gd name="connsiteX6" fmla="*/ 109317 w 108978"/>
                <a:gd name="connsiteY6" fmla="*/ 54682 h 1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978" h="108978">
                  <a:moveTo>
                    <a:pt x="109317" y="54682"/>
                  </a:moveTo>
                  <a:cubicBezTo>
                    <a:pt x="109317" y="84856"/>
                    <a:pt x="84856" y="109317"/>
                    <a:pt x="54682" y="109317"/>
                  </a:cubicBezTo>
                  <a:cubicBezTo>
                    <a:pt x="24507" y="109317"/>
                    <a:pt x="46" y="84856"/>
                    <a:pt x="46" y="54682"/>
                  </a:cubicBezTo>
                  <a:cubicBezTo>
                    <a:pt x="46" y="24507"/>
                    <a:pt x="24507" y="46"/>
                    <a:pt x="54682" y="46"/>
                  </a:cubicBezTo>
                  <a:cubicBezTo>
                    <a:pt x="54684" y="46"/>
                    <a:pt x="54687" y="46"/>
                    <a:pt x="54689" y="46"/>
                  </a:cubicBezTo>
                  <a:cubicBezTo>
                    <a:pt x="84859" y="46"/>
                    <a:pt x="109317" y="24504"/>
                    <a:pt x="109317" y="54674"/>
                  </a:cubicBezTo>
                  <a:cubicBezTo>
                    <a:pt x="109317" y="54677"/>
                    <a:pt x="109317" y="54679"/>
                    <a:pt x="109317" y="54682"/>
                  </a:cubicBezTo>
                </a:path>
              </a:pathLst>
            </a:custGeom>
            <a:solidFill>
              <a:srgbClr val="00285F">
                <a:lumMod val="75000"/>
              </a:srgbClr>
            </a:solidFill>
            <a:ln w="7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9" name="Forma libre 529">
              <a:extLst>
                <a:ext uri="{FF2B5EF4-FFF2-40B4-BE49-F238E27FC236}">
                  <a16:creationId xmlns:a16="http://schemas.microsoft.com/office/drawing/2014/main" id="{D63B5E13-0824-0A8E-E6B1-DD1338B327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12426" y="8668430"/>
              <a:ext cx="640080" cy="640080"/>
            </a:xfrm>
            <a:custGeom>
              <a:avLst/>
              <a:gdLst>
                <a:gd name="connsiteX0" fmla="*/ 109317 w 108978"/>
                <a:gd name="connsiteY0" fmla="*/ 54682 h 108978"/>
                <a:gd name="connsiteX1" fmla="*/ 54682 w 108978"/>
                <a:gd name="connsiteY1" fmla="*/ 109317 h 108978"/>
                <a:gd name="connsiteX2" fmla="*/ 46 w 108978"/>
                <a:gd name="connsiteY2" fmla="*/ 54682 h 108978"/>
                <a:gd name="connsiteX3" fmla="*/ 54682 w 108978"/>
                <a:gd name="connsiteY3" fmla="*/ 46 h 108978"/>
                <a:gd name="connsiteX4" fmla="*/ 54689 w 108978"/>
                <a:gd name="connsiteY4" fmla="*/ 46 h 108978"/>
                <a:gd name="connsiteX5" fmla="*/ 109317 w 108978"/>
                <a:gd name="connsiteY5" fmla="*/ 54674 h 108978"/>
                <a:gd name="connsiteX6" fmla="*/ 109317 w 108978"/>
                <a:gd name="connsiteY6" fmla="*/ 54682 h 1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978" h="108978">
                  <a:moveTo>
                    <a:pt x="109317" y="54682"/>
                  </a:moveTo>
                  <a:cubicBezTo>
                    <a:pt x="109317" y="84856"/>
                    <a:pt x="84856" y="109317"/>
                    <a:pt x="54682" y="109317"/>
                  </a:cubicBezTo>
                  <a:cubicBezTo>
                    <a:pt x="24507" y="109317"/>
                    <a:pt x="46" y="84856"/>
                    <a:pt x="46" y="54682"/>
                  </a:cubicBezTo>
                  <a:cubicBezTo>
                    <a:pt x="46" y="24507"/>
                    <a:pt x="24507" y="46"/>
                    <a:pt x="54682" y="46"/>
                  </a:cubicBezTo>
                  <a:cubicBezTo>
                    <a:pt x="54684" y="46"/>
                    <a:pt x="54687" y="46"/>
                    <a:pt x="54689" y="46"/>
                  </a:cubicBezTo>
                  <a:cubicBezTo>
                    <a:pt x="84859" y="46"/>
                    <a:pt x="109317" y="24504"/>
                    <a:pt x="109317" y="54674"/>
                  </a:cubicBezTo>
                  <a:cubicBezTo>
                    <a:pt x="109317" y="54677"/>
                    <a:pt x="109317" y="54679"/>
                    <a:pt x="109317" y="54682"/>
                  </a:cubicBezTo>
                </a:path>
              </a:pathLst>
            </a:custGeom>
            <a:solidFill>
              <a:srgbClr val="F50100">
                <a:lumMod val="75000"/>
              </a:srgbClr>
            </a:solidFill>
            <a:ln w="7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0" name="Forma libre 529">
              <a:extLst>
                <a:ext uri="{FF2B5EF4-FFF2-40B4-BE49-F238E27FC236}">
                  <a16:creationId xmlns:a16="http://schemas.microsoft.com/office/drawing/2014/main" id="{321B1764-C251-1F5C-BB1A-5B53070834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66160" y="8668430"/>
              <a:ext cx="640080" cy="640080"/>
            </a:xfrm>
            <a:custGeom>
              <a:avLst/>
              <a:gdLst>
                <a:gd name="connsiteX0" fmla="*/ 109317 w 108978"/>
                <a:gd name="connsiteY0" fmla="*/ 54682 h 108978"/>
                <a:gd name="connsiteX1" fmla="*/ 54682 w 108978"/>
                <a:gd name="connsiteY1" fmla="*/ 109317 h 108978"/>
                <a:gd name="connsiteX2" fmla="*/ 46 w 108978"/>
                <a:gd name="connsiteY2" fmla="*/ 54682 h 108978"/>
                <a:gd name="connsiteX3" fmla="*/ 54682 w 108978"/>
                <a:gd name="connsiteY3" fmla="*/ 46 h 108978"/>
                <a:gd name="connsiteX4" fmla="*/ 54689 w 108978"/>
                <a:gd name="connsiteY4" fmla="*/ 46 h 108978"/>
                <a:gd name="connsiteX5" fmla="*/ 109317 w 108978"/>
                <a:gd name="connsiteY5" fmla="*/ 54674 h 108978"/>
                <a:gd name="connsiteX6" fmla="*/ 109317 w 108978"/>
                <a:gd name="connsiteY6" fmla="*/ 54682 h 1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978" h="108978">
                  <a:moveTo>
                    <a:pt x="109317" y="54682"/>
                  </a:moveTo>
                  <a:cubicBezTo>
                    <a:pt x="109317" y="84856"/>
                    <a:pt x="84856" y="109317"/>
                    <a:pt x="54682" y="109317"/>
                  </a:cubicBezTo>
                  <a:cubicBezTo>
                    <a:pt x="24507" y="109317"/>
                    <a:pt x="46" y="84856"/>
                    <a:pt x="46" y="54682"/>
                  </a:cubicBezTo>
                  <a:cubicBezTo>
                    <a:pt x="46" y="24507"/>
                    <a:pt x="24507" y="46"/>
                    <a:pt x="54682" y="46"/>
                  </a:cubicBezTo>
                  <a:cubicBezTo>
                    <a:pt x="54684" y="46"/>
                    <a:pt x="54687" y="46"/>
                    <a:pt x="54689" y="46"/>
                  </a:cubicBezTo>
                  <a:cubicBezTo>
                    <a:pt x="84859" y="46"/>
                    <a:pt x="109317" y="24504"/>
                    <a:pt x="109317" y="54674"/>
                  </a:cubicBezTo>
                  <a:cubicBezTo>
                    <a:pt x="109317" y="54677"/>
                    <a:pt x="109317" y="54679"/>
                    <a:pt x="109317" y="54682"/>
                  </a:cubicBezTo>
                </a:path>
              </a:pathLst>
            </a:custGeom>
            <a:solidFill>
              <a:srgbClr val="F7D102">
                <a:lumMod val="75000"/>
              </a:srgbClr>
            </a:solidFill>
            <a:ln w="7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1" name="Forma libre 529">
              <a:extLst>
                <a:ext uri="{FF2B5EF4-FFF2-40B4-BE49-F238E27FC236}">
                  <a16:creationId xmlns:a16="http://schemas.microsoft.com/office/drawing/2014/main" id="{15AE7226-3F67-666E-712E-3AF5D30C40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19956" y="8682078"/>
              <a:ext cx="640080" cy="640080"/>
            </a:xfrm>
            <a:custGeom>
              <a:avLst/>
              <a:gdLst>
                <a:gd name="connsiteX0" fmla="*/ 109317 w 108978"/>
                <a:gd name="connsiteY0" fmla="*/ 54682 h 108978"/>
                <a:gd name="connsiteX1" fmla="*/ 54682 w 108978"/>
                <a:gd name="connsiteY1" fmla="*/ 109317 h 108978"/>
                <a:gd name="connsiteX2" fmla="*/ 46 w 108978"/>
                <a:gd name="connsiteY2" fmla="*/ 54682 h 108978"/>
                <a:gd name="connsiteX3" fmla="*/ 54682 w 108978"/>
                <a:gd name="connsiteY3" fmla="*/ 46 h 108978"/>
                <a:gd name="connsiteX4" fmla="*/ 54689 w 108978"/>
                <a:gd name="connsiteY4" fmla="*/ 46 h 108978"/>
                <a:gd name="connsiteX5" fmla="*/ 109317 w 108978"/>
                <a:gd name="connsiteY5" fmla="*/ 54674 h 108978"/>
                <a:gd name="connsiteX6" fmla="*/ 109317 w 108978"/>
                <a:gd name="connsiteY6" fmla="*/ 54682 h 1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978" h="108978">
                  <a:moveTo>
                    <a:pt x="109317" y="54682"/>
                  </a:moveTo>
                  <a:cubicBezTo>
                    <a:pt x="109317" y="84856"/>
                    <a:pt x="84856" y="109317"/>
                    <a:pt x="54682" y="109317"/>
                  </a:cubicBezTo>
                  <a:cubicBezTo>
                    <a:pt x="24507" y="109317"/>
                    <a:pt x="46" y="84856"/>
                    <a:pt x="46" y="54682"/>
                  </a:cubicBezTo>
                  <a:cubicBezTo>
                    <a:pt x="46" y="24507"/>
                    <a:pt x="24507" y="46"/>
                    <a:pt x="54682" y="46"/>
                  </a:cubicBezTo>
                  <a:cubicBezTo>
                    <a:pt x="54684" y="46"/>
                    <a:pt x="54687" y="46"/>
                    <a:pt x="54689" y="46"/>
                  </a:cubicBezTo>
                  <a:cubicBezTo>
                    <a:pt x="84859" y="46"/>
                    <a:pt x="109317" y="24504"/>
                    <a:pt x="109317" y="54674"/>
                  </a:cubicBezTo>
                  <a:cubicBezTo>
                    <a:pt x="109317" y="54677"/>
                    <a:pt x="109317" y="54679"/>
                    <a:pt x="109317" y="54682"/>
                  </a:cubicBezTo>
                </a:path>
              </a:pathLst>
            </a:custGeom>
            <a:solidFill>
              <a:srgbClr val="2F30A7">
                <a:lumMod val="75000"/>
              </a:srgbClr>
            </a:solidFill>
            <a:ln w="7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2" name="Forma libre 529">
              <a:extLst>
                <a:ext uri="{FF2B5EF4-FFF2-40B4-BE49-F238E27FC236}">
                  <a16:creationId xmlns:a16="http://schemas.microsoft.com/office/drawing/2014/main" id="{1482AA2D-3F89-4847-F260-26FC6F2BFD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8461" y="8682078"/>
              <a:ext cx="640080" cy="640080"/>
            </a:xfrm>
            <a:custGeom>
              <a:avLst/>
              <a:gdLst>
                <a:gd name="connsiteX0" fmla="*/ 109317 w 108978"/>
                <a:gd name="connsiteY0" fmla="*/ 54682 h 108978"/>
                <a:gd name="connsiteX1" fmla="*/ 54682 w 108978"/>
                <a:gd name="connsiteY1" fmla="*/ 109317 h 108978"/>
                <a:gd name="connsiteX2" fmla="*/ 46 w 108978"/>
                <a:gd name="connsiteY2" fmla="*/ 54682 h 108978"/>
                <a:gd name="connsiteX3" fmla="*/ 54682 w 108978"/>
                <a:gd name="connsiteY3" fmla="*/ 46 h 108978"/>
                <a:gd name="connsiteX4" fmla="*/ 54689 w 108978"/>
                <a:gd name="connsiteY4" fmla="*/ 46 h 108978"/>
                <a:gd name="connsiteX5" fmla="*/ 109317 w 108978"/>
                <a:gd name="connsiteY5" fmla="*/ 54674 h 108978"/>
                <a:gd name="connsiteX6" fmla="*/ 109317 w 108978"/>
                <a:gd name="connsiteY6" fmla="*/ 54682 h 1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978" h="108978">
                  <a:moveTo>
                    <a:pt x="109317" y="54682"/>
                  </a:moveTo>
                  <a:cubicBezTo>
                    <a:pt x="109317" y="84856"/>
                    <a:pt x="84856" y="109317"/>
                    <a:pt x="54682" y="109317"/>
                  </a:cubicBezTo>
                  <a:cubicBezTo>
                    <a:pt x="24507" y="109317"/>
                    <a:pt x="46" y="84856"/>
                    <a:pt x="46" y="54682"/>
                  </a:cubicBezTo>
                  <a:cubicBezTo>
                    <a:pt x="46" y="24507"/>
                    <a:pt x="24507" y="46"/>
                    <a:pt x="54682" y="46"/>
                  </a:cubicBezTo>
                  <a:cubicBezTo>
                    <a:pt x="54684" y="46"/>
                    <a:pt x="54687" y="46"/>
                    <a:pt x="54689" y="46"/>
                  </a:cubicBezTo>
                  <a:cubicBezTo>
                    <a:pt x="84859" y="46"/>
                    <a:pt x="109317" y="24504"/>
                    <a:pt x="109317" y="54674"/>
                  </a:cubicBezTo>
                  <a:cubicBezTo>
                    <a:pt x="109317" y="54677"/>
                    <a:pt x="109317" y="54679"/>
                    <a:pt x="109317" y="54682"/>
                  </a:cubicBezTo>
                </a:path>
              </a:pathLst>
            </a:custGeom>
            <a:solidFill>
              <a:srgbClr val="3B68C1">
                <a:lumMod val="75000"/>
              </a:srgbClr>
            </a:solidFill>
            <a:ln w="7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63" name="Graphic 62" descr="Internet with solid fill">
              <a:extLst>
                <a:ext uri="{FF2B5EF4-FFF2-40B4-BE49-F238E27FC236}">
                  <a16:creationId xmlns:a16="http://schemas.microsoft.com/office/drawing/2014/main" id="{E6F09DE0-EAEC-C6BD-848D-D47DEA9B4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t="17886" b="14481"/>
            <a:stretch/>
          </p:blipFill>
          <p:spPr>
            <a:xfrm>
              <a:off x="750007" y="8833861"/>
              <a:ext cx="457200" cy="309218"/>
            </a:xfrm>
            <a:prstGeom prst="rect">
              <a:avLst/>
            </a:prstGeom>
          </p:spPr>
        </p:pic>
        <p:pic>
          <p:nvPicPr>
            <p:cNvPr id="64" name="Graphic 63" descr="Document with solid fill">
              <a:extLst>
                <a:ext uri="{FF2B5EF4-FFF2-40B4-BE49-F238E27FC236}">
                  <a16:creationId xmlns:a16="http://schemas.microsoft.com/office/drawing/2014/main" id="{F04EE655-82F8-0439-1024-32BAC1C27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11801" t="5380" r="11978" b="4979"/>
            <a:stretch/>
          </p:blipFill>
          <p:spPr>
            <a:xfrm>
              <a:off x="2258251" y="8783583"/>
              <a:ext cx="348430" cy="409774"/>
            </a:xfrm>
            <a:prstGeom prst="rect">
              <a:avLst/>
            </a:prstGeom>
          </p:spPr>
        </p:pic>
        <p:pic>
          <p:nvPicPr>
            <p:cNvPr id="65" name="Graphic 64" descr="Folder Search with solid fill">
              <a:extLst>
                <a:ext uri="{FF2B5EF4-FFF2-40B4-BE49-F238E27FC236}">
                  <a16:creationId xmlns:a16="http://schemas.microsoft.com/office/drawing/2014/main" id="{BE9F83A9-E023-EAF8-C20C-D3542B44A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10550" t="14504" r="9739" b="5785"/>
            <a:stretch/>
          </p:blipFill>
          <p:spPr>
            <a:xfrm>
              <a:off x="3703981" y="8806251"/>
              <a:ext cx="364439" cy="364439"/>
            </a:xfrm>
            <a:prstGeom prst="rect">
              <a:avLst/>
            </a:prstGeom>
          </p:spPr>
        </p:pic>
        <p:pic>
          <p:nvPicPr>
            <p:cNvPr id="66" name="Graphic 65" descr="Clipboard Partially Checked with solid fill">
              <a:extLst>
                <a:ext uri="{FF2B5EF4-FFF2-40B4-BE49-F238E27FC236}">
                  <a16:creationId xmlns:a16="http://schemas.microsoft.com/office/drawing/2014/main" id="{61A2D75D-5EB1-F266-6B1E-5150651B7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11396" y="8773518"/>
              <a:ext cx="457200" cy="457200"/>
            </a:xfrm>
            <a:prstGeom prst="rect">
              <a:avLst/>
            </a:prstGeom>
          </p:spPr>
        </p:pic>
        <p:pic>
          <p:nvPicPr>
            <p:cNvPr id="67" name="Graphic 66" descr="Inbox Check with solid fill">
              <a:extLst>
                <a:ext uri="{FF2B5EF4-FFF2-40B4-BE49-F238E27FC236}">
                  <a16:creationId xmlns:a16="http://schemas.microsoft.com/office/drawing/2014/main" id="{CF8C3ADF-3EDB-4A24-A6BD-BD0EA0B4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6609901" y="8773518"/>
              <a:ext cx="457200" cy="457200"/>
            </a:xfrm>
            <a:prstGeom prst="rect">
              <a:avLst/>
            </a:prstGeom>
          </p:spPr>
        </p:pic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E9749887-CC5C-A936-96D0-C0CCA2E33A52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b="30879"/>
          <a:stretch/>
        </p:blipFill>
        <p:spPr>
          <a:xfrm>
            <a:off x="2993278" y="5799768"/>
            <a:ext cx="4636170" cy="219940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093CB0C1-106C-15B1-3F6E-747E0A4DD6E8}"/>
              </a:ext>
            </a:extLst>
          </p:cNvPr>
          <p:cNvSpPr txBox="1"/>
          <p:nvPr/>
        </p:nvSpPr>
        <p:spPr>
          <a:xfrm>
            <a:off x="-1" y="5476653"/>
            <a:ext cx="6647542" cy="274320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1000"/>
              </a:spcBef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EA6A2170-B7CD-B02E-F64E-B47A6576A2C2}"/>
              </a:ext>
            </a:extLst>
          </p:cNvPr>
          <p:cNvSpPr txBox="1">
            <a:spLocks/>
          </p:cNvSpPr>
          <p:nvPr/>
        </p:nvSpPr>
        <p:spPr>
          <a:xfrm>
            <a:off x="298250" y="5506979"/>
            <a:ext cx="6295018" cy="20395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467"/>
              </a:spcAft>
              <a:buFont typeface="Avenir Next LT Pro" panose="020B0504020202020204" pitchFamily="34" charset="0"/>
              <a:buNone/>
              <a:defRPr sz="28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1pPr>
            <a:lvl2pPr marL="670575" indent="0" algn="ctr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None/>
              <a:defRPr sz="2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150" indent="0" algn="ctr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1726" indent="0" algn="ctr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82301" indent="0" algn="ctr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76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23451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4027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64602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a New Mission Ready Package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65687FE-EFCB-17CE-5805-4166652E1E63}"/>
              </a:ext>
            </a:extLst>
          </p:cNvPr>
          <p:cNvSpPr txBox="1"/>
          <p:nvPr/>
        </p:nvSpPr>
        <p:spPr>
          <a:xfrm>
            <a:off x="236518" y="5921943"/>
            <a:ext cx="2511848" cy="22621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400" b="1">
                <a:solidFill>
                  <a:srgbClr val="0A285B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How to: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US" sz="1400">
                <a:effectLst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 Complete </a:t>
            </a:r>
            <a:r>
              <a:rPr lang="en-US" sz="1400" b="1">
                <a:effectLst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each section (tab)</a:t>
            </a:r>
            <a:r>
              <a:rPr lang="en-US" sz="1400">
                <a:effectLst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 of the MRP. </a:t>
            </a:r>
          </a:p>
          <a:p>
            <a:pPr>
              <a:spcAft>
                <a:spcPts val="600"/>
              </a:spcAft>
              <a:buAutoNum type="arabicPeriod"/>
            </a:pPr>
            <a:endParaRPr lang="en-US" sz="1400">
              <a:latin typeface="Arial" panose="020B0604020202020204" pitchFamily="34" charset="0"/>
              <a:ea typeface="Roboto Condensed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US" sz="1400"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 </a:t>
            </a:r>
            <a:r>
              <a:rPr lang="en-US" sz="1400">
                <a:effectLst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You will confirm the information specific to each section, adding info where needed, and select </a:t>
            </a:r>
            <a:r>
              <a:rPr lang="en-US" sz="1400" b="1">
                <a:effectLst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Save Tab </a:t>
            </a:r>
            <a:r>
              <a:rPr lang="en-US" sz="1400">
                <a:effectLst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on each.</a:t>
            </a:r>
            <a:endParaRPr lang="en-US" sz="1400" b="1">
              <a:latin typeface="Arial" panose="020B0604020202020204" pitchFamily="34" charset="0"/>
              <a:ea typeface="Roboto Condensed"/>
              <a:cs typeface="Arial" panose="020B0604020202020204" pitchFamily="34" charset="0"/>
            </a:endParaRPr>
          </a:p>
        </p:txBody>
      </p:sp>
      <p:sp>
        <p:nvSpPr>
          <p:cNvPr id="14" name="Google Shape;512;ge3692cc678_0_1835">
            <a:extLst>
              <a:ext uri="{FF2B5EF4-FFF2-40B4-BE49-F238E27FC236}">
                <a16:creationId xmlns:a16="http://schemas.microsoft.com/office/drawing/2014/main" id="{5E9E9C2C-D3FF-3929-660B-18DAE10A787B}"/>
              </a:ext>
            </a:extLst>
          </p:cNvPr>
          <p:cNvSpPr/>
          <p:nvPr/>
        </p:nvSpPr>
        <p:spPr>
          <a:xfrm>
            <a:off x="4145517" y="2376759"/>
            <a:ext cx="271766" cy="271766"/>
          </a:xfrm>
          <a:prstGeom prst="wedgeEllipseCallout">
            <a:avLst>
              <a:gd name="adj1" fmla="val 119540"/>
              <a:gd name="adj2" fmla="val 49260"/>
            </a:avLst>
          </a:prstGeom>
          <a:solidFill>
            <a:srgbClr val="F6D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Google Shape;512;ge3692cc678_0_1835">
            <a:extLst>
              <a:ext uri="{FF2B5EF4-FFF2-40B4-BE49-F238E27FC236}">
                <a16:creationId xmlns:a16="http://schemas.microsoft.com/office/drawing/2014/main" id="{CFAEA972-E2A4-F8B6-C6D1-F6628670131C}"/>
              </a:ext>
            </a:extLst>
          </p:cNvPr>
          <p:cNvSpPr/>
          <p:nvPr/>
        </p:nvSpPr>
        <p:spPr>
          <a:xfrm>
            <a:off x="6541707" y="3955499"/>
            <a:ext cx="271766" cy="271766"/>
          </a:xfrm>
          <a:prstGeom prst="wedgeEllipseCallout">
            <a:avLst>
              <a:gd name="adj1" fmla="val 119540"/>
              <a:gd name="adj2" fmla="val 49260"/>
            </a:avLst>
          </a:prstGeom>
          <a:solidFill>
            <a:srgbClr val="F6D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Google Shape;512;ge3692cc678_0_1835">
            <a:extLst>
              <a:ext uri="{FF2B5EF4-FFF2-40B4-BE49-F238E27FC236}">
                <a16:creationId xmlns:a16="http://schemas.microsoft.com/office/drawing/2014/main" id="{C1D22367-952D-3D69-D25A-3B6E9209B3AC}"/>
              </a:ext>
            </a:extLst>
          </p:cNvPr>
          <p:cNvSpPr/>
          <p:nvPr/>
        </p:nvSpPr>
        <p:spPr>
          <a:xfrm>
            <a:off x="2752506" y="4560793"/>
            <a:ext cx="271766" cy="271766"/>
          </a:xfrm>
          <a:prstGeom prst="wedgeEllipseCallout">
            <a:avLst>
              <a:gd name="adj1" fmla="val 119540"/>
              <a:gd name="adj2" fmla="val 49260"/>
            </a:avLst>
          </a:prstGeom>
          <a:solidFill>
            <a:srgbClr val="F6D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en-US" sz="1200">
                <a:solidFill>
                  <a:sysClr val="windowText" lastClr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D7652D-043F-CF7E-45E8-CC7F61256ED6}"/>
              </a:ext>
            </a:extLst>
          </p:cNvPr>
          <p:cNvSpPr>
            <a:spLocks/>
          </p:cNvSpPr>
          <p:nvPr/>
        </p:nvSpPr>
        <p:spPr>
          <a:xfrm>
            <a:off x="4529931" y="2640991"/>
            <a:ext cx="948002" cy="19442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078228-1B29-68C4-B389-4274278C13B3}"/>
              </a:ext>
            </a:extLst>
          </p:cNvPr>
          <p:cNvSpPr>
            <a:spLocks/>
          </p:cNvSpPr>
          <p:nvPr/>
        </p:nvSpPr>
        <p:spPr>
          <a:xfrm>
            <a:off x="7025001" y="4150239"/>
            <a:ext cx="553417" cy="19442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FC2E9F-9EB7-D4BC-1112-D5E3CE0BB955}"/>
              </a:ext>
            </a:extLst>
          </p:cNvPr>
          <p:cNvSpPr>
            <a:spLocks/>
          </p:cNvSpPr>
          <p:nvPr/>
        </p:nvSpPr>
        <p:spPr>
          <a:xfrm>
            <a:off x="3101575" y="4832559"/>
            <a:ext cx="4476843" cy="40417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21BBBE-833A-F95C-04FF-D70CF9BA9FBD}"/>
              </a:ext>
            </a:extLst>
          </p:cNvPr>
          <p:cNvSpPr>
            <a:spLocks/>
          </p:cNvSpPr>
          <p:nvPr/>
        </p:nvSpPr>
        <p:spPr>
          <a:xfrm>
            <a:off x="3101575" y="6739115"/>
            <a:ext cx="2376358" cy="15674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7E4ACA9-82F3-EBDE-A678-A71C3F5427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0" t="89770" r="44998" b="3326"/>
          <a:stretch/>
        </p:blipFill>
        <p:spPr>
          <a:xfrm>
            <a:off x="5049972" y="8100680"/>
            <a:ext cx="656824" cy="275424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Google Shape;512;ge3692cc678_0_1835">
            <a:extLst>
              <a:ext uri="{FF2B5EF4-FFF2-40B4-BE49-F238E27FC236}">
                <a16:creationId xmlns:a16="http://schemas.microsoft.com/office/drawing/2014/main" id="{7914AA3D-B090-65CC-9FD0-8597C05EACC4}"/>
              </a:ext>
            </a:extLst>
          </p:cNvPr>
          <p:cNvSpPr/>
          <p:nvPr/>
        </p:nvSpPr>
        <p:spPr>
          <a:xfrm>
            <a:off x="2708733" y="6550840"/>
            <a:ext cx="271766" cy="271766"/>
          </a:xfrm>
          <a:prstGeom prst="wedgeEllipseCallout">
            <a:avLst>
              <a:gd name="adj1" fmla="val 125997"/>
              <a:gd name="adj2" fmla="val 32990"/>
            </a:avLst>
          </a:prstGeom>
          <a:solidFill>
            <a:srgbClr val="F6D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en-US" sz="1200">
                <a:solidFill>
                  <a:sysClr val="windowText" lastClr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Google Shape;512;ge3692cc678_0_1835">
            <a:extLst>
              <a:ext uri="{FF2B5EF4-FFF2-40B4-BE49-F238E27FC236}">
                <a16:creationId xmlns:a16="http://schemas.microsoft.com/office/drawing/2014/main" id="{2A004BDD-C1F3-ABCC-3FA2-4110AC91D531}"/>
              </a:ext>
            </a:extLst>
          </p:cNvPr>
          <p:cNvSpPr/>
          <p:nvPr/>
        </p:nvSpPr>
        <p:spPr>
          <a:xfrm>
            <a:off x="4647613" y="8075324"/>
            <a:ext cx="271766" cy="271766"/>
          </a:xfrm>
          <a:prstGeom prst="wedgeEllipseCallout">
            <a:avLst>
              <a:gd name="adj1" fmla="val 125997"/>
              <a:gd name="adj2" fmla="val 32990"/>
            </a:avLst>
          </a:prstGeom>
          <a:solidFill>
            <a:srgbClr val="F6D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en-US" sz="1200">
                <a:solidFill>
                  <a:sysClr val="windowText" lastClr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C3AE63-ADA2-7CB4-2D88-AF51BB01EF45}"/>
              </a:ext>
            </a:extLst>
          </p:cNvPr>
          <p:cNvSpPr>
            <a:spLocks/>
          </p:cNvSpPr>
          <p:nvPr/>
        </p:nvSpPr>
        <p:spPr>
          <a:xfrm>
            <a:off x="5101675" y="8151976"/>
            <a:ext cx="553417" cy="19442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8E879-355B-680A-68FC-D314A6B73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63118C-9F3D-E887-A6A1-C8044AE33460}"/>
              </a:ext>
            </a:extLst>
          </p:cNvPr>
          <p:cNvSpPr/>
          <p:nvPr/>
        </p:nvSpPr>
        <p:spPr>
          <a:xfrm>
            <a:off x="0" y="9080462"/>
            <a:ext cx="7772400" cy="993640"/>
          </a:xfrm>
          <a:prstGeom prst="rect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7525F6-FDB0-C646-B074-D24085D42C3B}"/>
              </a:ext>
            </a:extLst>
          </p:cNvPr>
          <p:cNvSpPr txBox="1"/>
          <p:nvPr/>
        </p:nvSpPr>
        <p:spPr>
          <a:xfrm>
            <a:off x="-1" y="-7258"/>
            <a:ext cx="7772401" cy="1066801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1000"/>
              </a:spcBef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57986D-C3CA-3D28-66E0-0611070D2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28" y="128121"/>
            <a:ext cx="5829300" cy="460402"/>
          </a:xfrm>
        </p:spPr>
        <p:txBody>
          <a:bodyPr lIns="0" tIns="0" rIns="0" bIns="0" anchor="t">
            <a:noAutofit/>
          </a:bodyPr>
          <a:lstStyle/>
          <a:p>
            <a:pPr algn="l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Ready Packages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2E77D-620E-7D45-21D6-9069AA5ED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028" y="585959"/>
            <a:ext cx="5829300" cy="314678"/>
          </a:xfrm>
        </p:spPr>
        <p:txBody>
          <a:bodyPr lIns="0" tIns="0" rIns="0" bIns="0">
            <a:no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an RSA from a Mission Ready Package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C0225-C0E6-2E91-C89D-F55A1B62A9E6}"/>
              </a:ext>
            </a:extLst>
          </p:cNvPr>
          <p:cNvSpPr txBox="1"/>
          <p:nvPr/>
        </p:nvSpPr>
        <p:spPr>
          <a:xfrm>
            <a:off x="0" y="1857780"/>
            <a:ext cx="6647542" cy="274320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1000"/>
              </a:spcBef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43591B-0ABA-80B2-254E-0D31903623CE}"/>
              </a:ext>
            </a:extLst>
          </p:cNvPr>
          <p:cNvSpPr txBox="1"/>
          <p:nvPr/>
        </p:nvSpPr>
        <p:spPr>
          <a:xfrm>
            <a:off x="-1" y="986689"/>
            <a:ext cx="6647543" cy="91440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1000"/>
              </a:spcBef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8AC48B-F669-A58F-117E-1E0115787B19}"/>
              </a:ext>
            </a:extLst>
          </p:cNvPr>
          <p:cNvSpPr txBox="1"/>
          <p:nvPr/>
        </p:nvSpPr>
        <p:spPr>
          <a:xfrm>
            <a:off x="282952" y="1184726"/>
            <a:ext cx="7340514" cy="8087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Once MRPs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are established, a user can quickly create an RSA by selecting which parts of the MRP template to use to populate the new RSA.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F672F2-2E5B-55A2-2392-80B28A90F5D0}"/>
              </a:ext>
            </a:extLst>
          </p:cNvPr>
          <p:cNvSpPr txBox="1"/>
          <p:nvPr/>
        </p:nvSpPr>
        <p:spPr>
          <a:xfrm>
            <a:off x="132454" y="2212348"/>
            <a:ext cx="2412562" cy="66787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0A285B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How to: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elect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Missions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from the header bar.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Choose 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an available Mission by selecting the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Mission hyperlink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Select </a:t>
            </a:r>
            <a:r>
              <a:rPr lang="en-US" sz="1400" b="1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Apply as Assisting Agency 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once the Mission details page is open.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Select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Yes </a:t>
            </a:r>
            <a:r>
              <a:rPr lang="en-US" sz="1400" err="1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 the pop-up box to use an MRP when creating your RSA.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Select </a:t>
            </a:r>
            <a:r>
              <a:rPr lang="en-US" sz="1400" b="1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Next.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Choose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 MRP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you would like to use.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elect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Next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Choose which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Tab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you want to clone items from and slide the toggle button to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Active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to select.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Select </a:t>
            </a:r>
            <a:r>
              <a:rPr lang="en-US" sz="1400" b="1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Next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he RSA will then be populated and ready for the user to complete.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84152A12-2519-E904-0AA2-8AA95248B451}"/>
              </a:ext>
            </a:extLst>
          </p:cNvPr>
          <p:cNvSpPr txBox="1">
            <a:spLocks/>
          </p:cNvSpPr>
          <p:nvPr/>
        </p:nvSpPr>
        <p:spPr>
          <a:xfrm>
            <a:off x="237051" y="1899377"/>
            <a:ext cx="5744494" cy="19303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467"/>
              </a:spcAft>
              <a:buFont typeface="Avenir Next LT Pro" panose="020B0504020202020204" pitchFamily="34" charset="0"/>
              <a:buNone/>
              <a:defRPr sz="28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1pPr>
            <a:lvl2pPr marL="670575" indent="0" algn="ctr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None/>
              <a:defRPr sz="2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150" indent="0" algn="ctr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1726" indent="0" algn="ctr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82301" indent="0" algn="ctr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76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23451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4027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64602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</a:t>
            </a: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new RSA from a Mission Ready Package</a:t>
            </a:r>
          </a:p>
        </p:txBody>
      </p:sp>
      <p:pic>
        <p:nvPicPr>
          <p:cNvPr id="18" name="Picture 2" descr="Florida Government and Department seals (U.S.)">
            <a:extLst>
              <a:ext uri="{FF2B5EF4-FFF2-40B4-BE49-F238E27FC236}">
                <a16:creationId xmlns:a16="http://schemas.microsoft.com/office/drawing/2014/main" id="{C4A2960B-DAAA-9B50-860E-6A7FCB18D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8332" y="109999"/>
            <a:ext cx="821117" cy="8211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phic 14" descr="Hourglass Finished with solid fill">
            <a:extLst>
              <a:ext uri="{FF2B5EF4-FFF2-40B4-BE49-F238E27FC236}">
                <a16:creationId xmlns:a16="http://schemas.microsoft.com/office/drawing/2014/main" id="{1D38B4FA-2A71-F084-D0F4-A9C8FA07B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074" y="9141836"/>
            <a:ext cx="901433" cy="87089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E44A332A-1642-CD76-713F-A99EC7DEF66A}"/>
              </a:ext>
            </a:extLst>
          </p:cNvPr>
          <p:cNvSpPr txBox="1">
            <a:spLocks/>
          </p:cNvSpPr>
          <p:nvPr/>
        </p:nvSpPr>
        <p:spPr>
          <a:xfrm>
            <a:off x="904448" y="9187766"/>
            <a:ext cx="6799712" cy="77903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3411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93" b="1" kern="1200" baseline="0">
                <a:solidFill>
                  <a:schemeClr val="bg1"/>
                </a:solidFill>
                <a:latin typeface="Roboto" panose="02000000000000000000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1600">
                <a:solidFill>
                  <a:schemeClr val="accent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REMINDER: </a:t>
            </a:r>
            <a:br>
              <a:rPr lang="en-US" sz="1600">
                <a:solidFill>
                  <a:schemeClr val="accent6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</a:br>
            <a:r>
              <a:rPr lang="en-US" sz="160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Resource Support Agreements (RSAs) </a:t>
            </a:r>
            <a:r>
              <a:rPr lang="en-US" sz="1600" b="0"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are due within 10 days of asset mobilization. Establish a library of MRPs to help you complete them faster!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36CFB9A-6D04-D08C-DF94-5A2BEEEF2D4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34432"/>
          <a:stretch/>
        </p:blipFill>
        <p:spPr>
          <a:xfrm>
            <a:off x="2768644" y="2292159"/>
            <a:ext cx="4679703" cy="13936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4" name="Google Shape;512;ge3692cc678_0_1835">
            <a:extLst>
              <a:ext uri="{FF2B5EF4-FFF2-40B4-BE49-F238E27FC236}">
                <a16:creationId xmlns:a16="http://schemas.microsoft.com/office/drawing/2014/main" id="{57D193A6-6161-1FF6-75EE-C3748721C067}"/>
              </a:ext>
            </a:extLst>
          </p:cNvPr>
          <p:cNvSpPr/>
          <p:nvPr/>
        </p:nvSpPr>
        <p:spPr>
          <a:xfrm>
            <a:off x="3943811" y="2254482"/>
            <a:ext cx="271766" cy="271766"/>
          </a:xfrm>
          <a:prstGeom prst="wedgeEllipseCallout">
            <a:avLst>
              <a:gd name="adj1" fmla="val 107170"/>
              <a:gd name="adj2" fmla="val 2254"/>
            </a:avLst>
          </a:prstGeom>
          <a:solidFill>
            <a:srgbClr val="F6D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53F68C3-5DBE-2C59-8E10-FD338325AE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7359" b="68331"/>
          <a:stretch/>
        </p:blipFill>
        <p:spPr>
          <a:xfrm>
            <a:off x="2768644" y="3798944"/>
            <a:ext cx="4608739" cy="6823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6AF2B08-9C37-C777-28FF-5700484354D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8849" t="27771" r="9968" b="34903"/>
          <a:stretch/>
        </p:blipFill>
        <p:spPr>
          <a:xfrm>
            <a:off x="2749201" y="4164629"/>
            <a:ext cx="3898341" cy="115160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3256981-04E3-1E3D-EC54-4DAA591F4C0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0984" t="8240" r="10369" b="15631"/>
          <a:stretch/>
        </p:blipFill>
        <p:spPr>
          <a:xfrm>
            <a:off x="2768644" y="5448902"/>
            <a:ext cx="3316964" cy="198168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9" name="Google Shape;512;ge3692cc678_0_1835">
            <a:extLst>
              <a:ext uri="{FF2B5EF4-FFF2-40B4-BE49-F238E27FC236}">
                <a16:creationId xmlns:a16="http://schemas.microsoft.com/office/drawing/2014/main" id="{A8A3C2DB-BE07-CD6E-2446-D6F6313D1C24}"/>
              </a:ext>
            </a:extLst>
          </p:cNvPr>
          <p:cNvSpPr/>
          <p:nvPr/>
        </p:nvSpPr>
        <p:spPr>
          <a:xfrm>
            <a:off x="6042744" y="3761344"/>
            <a:ext cx="271766" cy="271766"/>
          </a:xfrm>
          <a:prstGeom prst="wedgeEllipseCallout">
            <a:avLst>
              <a:gd name="adj1" fmla="val 127262"/>
              <a:gd name="adj2" fmla="val 13865"/>
            </a:avLst>
          </a:prstGeom>
          <a:solidFill>
            <a:srgbClr val="F6D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3" name="Google Shape;512;ge3692cc678_0_1835">
            <a:extLst>
              <a:ext uri="{FF2B5EF4-FFF2-40B4-BE49-F238E27FC236}">
                <a16:creationId xmlns:a16="http://schemas.microsoft.com/office/drawing/2014/main" id="{17337234-2A0C-998C-28D9-8E2C521FC4A0}"/>
              </a:ext>
            </a:extLst>
          </p:cNvPr>
          <p:cNvSpPr/>
          <p:nvPr/>
        </p:nvSpPr>
        <p:spPr>
          <a:xfrm>
            <a:off x="2792144" y="5760216"/>
            <a:ext cx="271766" cy="271766"/>
          </a:xfrm>
          <a:prstGeom prst="wedgeEllipseCallout">
            <a:avLst>
              <a:gd name="adj1" fmla="val 26174"/>
              <a:gd name="adj2" fmla="val 116774"/>
            </a:avLst>
          </a:prstGeom>
          <a:solidFill>
            <a:srgbClr val="F6D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6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4" name="Google Shape;512;ge3692cc678_0_1835">
            <a:extLst>
              <a:ext uri="{FF2B5EF4-FFF2-40B4-BE49-F238E27FC236}">
                <a16:creationId xmlns:a16="http://schemas.microsoft.com/office/drawing/2014/main" id="{C9D7D56D-57F0-6B14-C7DE-408A67CF8D1A}"/>
              </a:ext>
            </a:extLst>
          </p:cNvPr>
          <p:cNvSpPr/>
          <p:nvPr/>
        </p:nvSpPr>
        <p:spPr>
          <a:xfrm>
            <a:off x="2674864" y="3076964"/>
            <a:ext cx="271766" cy="271766"/>
          </a:xfrm>
          <a:prstGeom prst="wedgeEllipseCallout">
            <a:avLst>
              <a:gd name="adj1" fmla="val 127262"/>
              <a:gd name="adj2" fmla="val 13865"/>
            </a:avLst>
          </a:prstGeom>
          <a:solidFill>
            <a:srgbClr val="F6D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Google Shape;512;ge3692cc678_0_1835">
            <a:extLst>
              <a:ext uri="{FF2B5EF4-FFF2-40B4-BE49-F238E27FC236}">
                <a16:creationId xmlns:a16="http://schemas.microsoft.com/office/drawing/2014/main" id="{05A4238A-6862-2DEA-9961-0365F70E209C}"/>
              </a:ext>
            </a:extLst>
          </p:cNvPr>
          <p:cNvSpPr/>
          <p:nvPr/>
        </p:nvSpPr>
        <p:spPr>
          <a:xfrm>
            <a:off x="5442125" y="6943757"/>
            <a:ext cx="271766" cy="271766"/>
          </a:xfrm>
          <a:prstGeom prst="wedgeEllipseCallout">
            <a:avLst>
              <a:gd name="adj1" fmla="val 107817"/>
              <a:gd name="adj2" fmla="val 49976"/>
            </a:avLst>
          </a:prstGeom>
          <a:solidFill>
            <a:srgbClr val="F6D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en-US" sz="1200">
                <a:solidFill>
                  <a:sysClr val="windowText" lastClr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7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39" name="Picture 3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BF9D638-095A-3995-5017-16C4895412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9" t="17368" r="8513" b="27405"/>
          <a:stretch/>
        </p:blipFill>
        <p:spPr>
          <a:xfrm>
            <a:off x="2768644" y="7562165"/>
            <a:ext cx="3316964" cy="136327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1" name="Google Shape;512;ge3692cc678_0_1835">
            <a:extLst>
              <a:ext uri="{FF2B5EF4-FFF2-40B4-BE49-F238E27FC236}">
                <a16:creationId xmlns:a16="http://schemas.microsoft.com/office/drawing/2014/main" id="{AE63487D-A696-63ED-6771-9A836C4D7E7A}"/>
              </a:ext>
            </a:extLst>
          </p:cNvPr>
          <p:cNvSpPr/>
          <p:nvPr/>
        </p:nvSpPr>
        <p:spPr>
          <a:xfrm>
            <a:off x="2826482" y="7615226"/>
            <a:ext cx="274320" cy="274320"/>
          </a:xfrm>
          <a:prstGeom prst="wedgeEllipseCallout">
            <a:avLst>
              <a:gd name="adj1" fmla="val 80519"/>
              <a:gd name="adj2" fmla="val 135624"/>
            </a:avLst>
          </a:prstGeom>
          <a:solidFill>
            <a:srgbClr val="F6D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en-US" sz="1200">
                <a:solidFill>
                  <a:sysClr val="windowText" lastClr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8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3" name="Google Shape;512;ge3692cc678_0_1835">
            <a:extLst>
              <a:ext uri="{FF2B5EF4-FFF2-40B4-BE49-F238E27FC236}">
                <a16:creationId xmlns:a16="http://schemas.microsoft.com/office/drawing/2014/main" id="{760E2BA3-0740-3D2F-AAAB-5FB351977A5E}"/>
              </a:ext>
            </a:extLst>
          </p:cNvPr>
          <p:cNvSpPr/>
          <p:nvPr/>
        </p:nvSpPr>
        <p:spPr>
          <a:xfrm>
            <a:off x="5287725" y="8476612"/>
            <a:ext cx="271766" cy="271766"/>
          </a:xfrm>
          <a:prstGeom prst="wedgeEllipseCallout">
            <a:avLst>
              <a:gd name="adj1" fmla="val 107817"/>
              <a:gd name="adj2" fmla="val 49976"/>
            </a:avLst>
          </a:prstGeom>
          <a:solidFill>
            <a:srgbClr val="F6D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lang="en-US" sz="1200">
                <a:solidFill>
                  <a:sysClr val="windowText" lastClr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9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18B15B-D1AA-E0F0-E4B9-9D4AA93318B7}"/>
              </a:ext>
            </a:extLst>
          </p:cNvPr>
          <p:cNvSpPr>
            <a:spLocks/>
          </p:cNvSpPr>
          <p:nvPr/>
        </p:nvSpPr>
        <p:spPr>
          <a:xfrm>
            <a:off x="4370104" y="2323175"/>
            <a:ext cx="341381" cy="19442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26EBDF-FCFA-38F4-5F2D-E4EE7B62B87E}"/>
              </a:ext>
            </a:extLst>
          </p:cNvPr>
          <p:cNvSpPr>
            <a:spLocks/>
          </p:cNvSpPr>
          <p:nvPr/>
        </p:nvSpPr>
        <p:spPr>
          <a:xfrm>
            <a:off x="3152030" y="3201012"/>
            <a:ext cx="490072" cy="46526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2605E8-C610-D86E-E5E3-011B7A7A7ED2}"/>
              </a:ext>
            </a:extLst>
          </p:cNvPr>
          <p:cNvSpPr>
            <a:spLocks/>
          </p:cNvSpPr>
          <p:nvPr/>
        </p:nvSpPr>
        <p:spPr>
          <a:xfrm>
            <a:off x="6534776" y="3871534"/>
            <a:ext cx="633190" cy="19442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C1F6B2-343F-65DB-0FBD-6A5243A12335}"/>
              </a:ext>
            </a:extLst>
          </p:cNvPr>
          <p:cNvSpPr>
            <a:spLocks/>
          </p:cNvSpPr>
          <p:nvPr/>
        </p:nvSpPr>
        <p:spPr>
          <a:xfrm>
            <a:off x="6306161" y="5078246"/>
            <a:ext cx="341381" cy="19442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E40BFF-2390-11B7-5E6A-1189D7B07ECD}"/>
              </a:ext>
            </a:extLst>
          </p:cNvPr>
          <p:cNvSpPr>
            <a:spLocks/>
          </p:cNvSpPr>
          <p:nvPr/>
        </p:nvSpPr>
        <p:spPr>
          <a:xfrm>
            <a:off x="2895833" y="6204136"/>
            <a:ext cx="382059" cy="94325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E78901-2868-8938-B6D8-BF9656B8EA09}"/>
              </a:ext>
            </a:extLst>
          </p:cNvPr>
          <p:cNvSpPr>
            <a:spLocks/>
          </p:cNvSpPr>
          <p:nvPr/>
        </p:nvSpPr>
        <p:spPr>
          <a:xfrm>
            <a:off x="5794853" y="7221240"/>
            <a:ext cx="230640" cy="18660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D3F640-D768-D85A-C2F2-69C480F87AF3}"/>
              </a:ext>
            </a:extLst>
          </p:cNvPr>
          <p:cNvSpPr>
            <a:spLocks/>
          </p:cNvSpPr>
          <p:nvPr/>
        </p:nvSpPr>
        <p:spPr>
          <a:xfrm>
            <a:off x="2895833" y="8115445"/>
            <a:ext cx="544791" cy="60625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07E539-9A2F-2330-605F-9BCA32CD0868}"/>
              </a:ext>
            </a:extLst>
          </p:cNvPr>
          <p:cNvSpPr>
            <a:spLocks/>
          </p:cNvSpPr>
          <p:nvPr/>
        </p:nvSpPr>
        <p:spPr>
          <a:xfrm>
            <a:off x="5721919" y="8699186"/>
            <a:ext cx="303574" cy="18660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Google Shape;512;ge3692cc678_0_1835">
            <a:extLst>
              <a:ext uri="{FF2B5EF4-FFF2-40B4-BE49-F238E27FC236}">
                <a16:creationId xmlns:a16="http://schemas.microsoft.com/office/drawing/2014/main" id="{B7E868BA-46E1-130D-B3BC-6AB06A548CD9}"/>
              </a:ext>
            </a:extLst>
          </p:cNvPr>
          <p:cNvSpPr/>
          <p:nvPr/>
        </p:nvSpPr>
        <p:spPr>
          <a:xfrm>
            <a:off x="2780283" y="4392031"/>
            <a:ext cx="271766" cy="271766"/>
          </a:xfrm>
          <a:prstGeom prst="wedgeEllipseCallout">
            <a:avLst>
              <a:gd name="adj1" fmla="val 107817"/>
              <a:gd name="adj2" fmla="val 49976"/>
            </a:avLst>
          </a:prstGeom>
          <a:solidFill>
            <a:srgbClr val="F6D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362CB2-C684-94E1-D194-5E5B6BF5CBBA}"/>
              </a:ext>
            </a:extLst>
          </p:cNvPr>
          <p:cNvSpPr>
            <a:spLocks/>
          </p:cNvSpPr>
          <p:nvPr/>
        </p:nvSpPr>
        <p:spPr>
          <a:xfrm>
            <a:off x="2856297" y="4764902"/>
            <a:ext cx="3678479" cy="25131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Google Shape;512;ge3692cc678_0_1835">
            <a:extLst>
              <a:ext uri="{FF2B5EF4-FFF2-40B4-BE49-F238E27FC236}">
                <a16:creationId xmlns:a16="http://schemas.microsoft.com/office/drawing/2014/main" id="{834C2D6D-6E91-761D-03DA-097497EB3799}"/>
              </a:ext>
            </a:extLst>
          </p:cNvPr>
          <p:cNvSpPr/>
          <p:nvPr/>
        </p:nvSpPr>
        <p:spPr>
          <a:xfrm>
            <a:off x="5846912" y="4774403"/>
            <a:ext cx="271766" cy="271766"/>
          </a:xfrm>
          <a:prstGeom prst="wedgeEllipseCallout">
            <a:avLst>
              <a:gd name="adj1" fmla="val 107817"/>
              <a:gd name="adj2" fmla="val 49976"/>
            </a:avLst>
          </a:prstGeom>
          <a:solidFill>
            <a:srgbClr val="F6D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6153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AF53DEBC-120C-AB32-55E6-9BF3E51A75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82" t="19227" r="3121" b="51037"/>
          <a:stretch/>
        </p:blipFill>
        <p:spPr>
          <a:xfrm>
            <a:off x="2068183" y="7638461"/>
            <a:ext cx="5547664" cy="7710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97ADA9F4-74C5-3DD8-AEDF-05D8CBCEFFB9}"/>
              </a:ext>
            </a:extLst>
          </p:cNvPr>
          <p:cNvSpPr txBox="1">
            <a:spLocks/>
          </p:cNvSpPr>
          <p:nvPr/>
        </p:nvSpPr>
        <p:spPr>
          <a:xfrm>
            <a:off x="243681" y="2486310"/>
            <a:ext cx="2159370" cy="5003040"/>
          </a:xfrm>
          <a:prstGeom prst="rect">
            <a:avLst/>
          </a:prstGeom>
        </p:spPr>
        <p:txBody>
          <a:bodyPr>
            <a:noAutofit/>
          </a:bodyPr>
          <a:lstStyle>
            <a:lvl1pPr marL="332960" indent="-332960" algn="l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467"/>
              </a:spcAft>
              <a:buFont typeface="Avenir Next LT Pro" panose="020B05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5232" indent="-342274" algn="l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Char char="−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7384" indent="-242152" algn="l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Char char="−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1179" indent="-253795" algn="l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Char char="−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645" indent="-251466" algn="l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Char char="−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8816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873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2931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99890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How to: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From the DEMES home page, scroll to the bottom and select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Request Mutual Aid Access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 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 text box will appear at the top of the screen. Type in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your reason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for request (required field).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Click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Submit.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 confirmation message will appear indicating your request has been submitted to FDEM. Click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Close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to exit.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venir Next LT Pro" panose="020B05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Users will receive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 notification of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approval status via email.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D221F9-AD27-0437-816C-97A651525734}"/>
              </a:ext>
            </a:extLst>
          </p:cNvPr>
          <p:cNvSpPr txBox="1"/>
          <p:nvPr/>
        </p:nvSpPr>
        <p:spPr>
          <a:xfrm>
            <a:off x="-1" y="-7258"/>
            <a:ext cx="7772401" cy="1066801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FEA0374-0798-05E9-435A-CF4C3B4603B7}"/>
              </a:ext>
            </a:extLst>
          </p:cNvPr>
          <p:cNvSpPr txBox="1">
            <a:spLocks/>
          </p:cNvSpPr>
          <p:nvPr/>
        </p:nvSpPr>
        <p:spPr>
          <a:xfrm>
            <a:off x="243681" y="128121"/>
            <a:ext cx="5829300" cy="4604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3411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93" b="1" kern="1200" baseline="0">
                <a:solidFill>
                  <a:schemeClr val="bg1"/>
                </a:solidFill>
                <a:latin typeface="Roboto" panose="020000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1341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Mutual Aid Access Request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ADC7699-68A2-F09B-332D-5E7219651067}"/>
              </a:ext>
            </a:extLst>
          </p:cNvPr>
          <p:cNvSpPr txBox="1">
            <a:spLocks/>
          </p:cNvSpPr>
          <p:nvPr/>
        </p:nvSpPr>
        <p:spPr>
          <a:xfrm>
            <a:off x="243681" y="585959"/>
            <a:ext cx="5829300" cy="3146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32960" indent="-332960" algn="l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467"/>
              </a:spcAft>
              <a:buFont typeface="Avenir Next LT Pro" panose="020B05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5232" indent="-342274" algn="l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Char char="−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7384" indent="-242152" algn="l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Char char="−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1179" indent="-253795" algn="l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Char char="−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645" indent="-251466" algn="l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Char char="−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8816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873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2931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99890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4115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467"/>
              </a:spcAft>
              <a:buClrTx/>
              <a:buSzTx/>
              <a:buFont typeface="Avenir Next LT Pro" panose="020B05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Requesting Access to the Mutual Aid Portal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909C5-37F0-82B8-86A3-54A7968C0E5F}"/>
              </a:ext>
            </a:extLst>
          </p:cNvPr>
          <p:cNvSpPr txBox="1"/>
          <p:nvPr/>
        </p:nvSpPr>
        <p:spPr>
          <a:xfrm>
            <a:off x="-1" y="986689"/>
            <a:ext cx="6647543" cy="91440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 descr="Florida Government and Department seals (U.S.)">
            <a:extLst>
              <a:ext uri="{FF2B5EF4-FFF2-40B4-BE49-F238E27FC236}">
                <a16:creationId xmlns:a16="http://schemas.microsoft.com/office/drawing/2014/main" id="{D11A056F-3B53-47F8-1ACB-F0BDE0164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8332" y="109999"/>
            <a:ext cx="821117" cy="8211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91AFB28-F512-F3FC-0CDC-05350BEC297F}"/>
              </a:ext>
            </a:extLst>
          </p:cNvPr>
          <p:cNvSpPr>
            <a:spLocks/>
          </p:cNvSpPr>
          <p:nvPr/>
        </p:nvSpPr>
        <p:spPr>
          <a:xfrm>
            <a:off x="7205751" y="8132527"/>
            <a:ext cx="428007" cy="23744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8E9FA547-E61A-EF5C-B8D9-121ED4468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8177" r="8177"/>
          <a:stretch/>
        </p:blipFill>
        <p:spPr bwMode="auto">
          <a:xfrm>
            <a:off x="2577307" y="2525363"/>
            <a:ext cx="4951412" cy="286347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F0E5C6F8-5747-A0B4-EC49-A1C405A67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275" t="1098" r="-145" b="-1098"/>
          <a:stretch/>
        </p:blipFill>
        <p:spPr bwMode="auto">
          <a:xfrm>
            <a:off x="2577307" y="5730019"/>
            <a:ext cx="5038540" cy="14239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4694A14-1A83-81CC-3490-E7F5F17179FE}"/>
              </a:ext>
            </a:extLst>
          </p:cNvPr>
          <p:cNvSpPr>
            <a:spLocks/>
          </p:cNvSpPr>
          <p:nvPr/>
        </p:nvSpPr>
        <p:spPr>
          <a:xfrm>
            <a:off x="4698101" y="4952536"/>
            <a:ext cx="655324" cy="19891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00537E-5220-8336-4A06-10655E801DC1}"/>
              </a:ext>
            </a:extLst>
          </p:cNvPr>
          <p:cNvSpPr>
            <a:spLocks/>
          </p:cNvSpPr>
          <p:nvPr/>
        </p:nvSpPr>
        <p:spPr>
          <a:xfrm>
            <a:off x="7114779" y="6862320"/>
            <a:ext cx="439698" cy="17863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Google Shape;512;ge3692cc678_0_1835">
            <a:extLst>
              <a:ext uri="{FF2B5EF4-FFF2-40B4-BE49-F238E27FC236}">
                <a16:creationId xmlns:a16="http://schemas.microsoft.com/office/drawing/2014/main" id="{262A48A5-987D-9AC4-60CB-6DCF082B19C0}"/>
              </a:ext>
            </a:extLst>
          </p:cNvPr>
          <p:cNvSpPr/>
          <p:nvPr/>
        </p:nvSpPr>
        <p:spPr>
          <a:xfrm>
            <a:off x="4084525" y="4785689"/>
            <a:ext cx="365760" cy="365760"/>
          </a:xfrm>
          <a:prstGeom prst="wedgeEllipseCallout">
            <a:avLst>
              <a:gd name="adj1" fmla="val 127262"/>
              <a:gd name="adj2" fmla="val 13865"/>
            </a:avLst>
          </a:prstGeom>
          <a:solidFill>
            <a:srgbClr val="F6D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Google Shape;512;ge3692cc678_0_1835">
            <a:extLst>
              <a:ext uri="{FF2B5EF4-FFF2-40B4-BE49-F238E27FC236}">
                <a16:creationId xmlns:a16="http://schemas.microsoft.com/office/drawing/2014/main" id="{A0BB15DE-A82D-9096-73DA-5F7DA622B344}"/>
              </a:ext>
            </a:extLst>
          </p:cNvPr>
          <p:cNvSpPr/>
          <p:nvPr/>
        </p:nvSpPr>
        <p:spPr>
          <a:xfrm>
            <a:off x="2490179" y="6055147"/>
            <a:ext cx="365760" cy="365760"/>
          </a:xfrm>
          <a:prstGeom prst="wedgeEllipseCallout">
            <a:avLst>
              <a:gd name="adj1" fmla="val 73327"/>
              <a:gd name="adj2" fmla="val 94732"/>
            </a:avLst>
          </a:prstGeom>
          <a:solidFill>
            <a:srgbClr val="F6D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3" name="Google Shape;512;ge3692cc678_0_1835">
            <a:extLst>
              <a:ext uri="{FF2B5EF4-FFF2-40B4-BE49-F238E27FC236}">
                <a16:creationId xmlns:a16="http://schemas.microsoft.com/office/drawing/2014/main" id="{04F667F8-6343-92B0-E93D-920192B98FEC}"/>
              </a:ext>
            </a:extLst>
          </p:cNvPr>
          <p:cNvSpPr/>
          <p:nvPr/>
        </p:nvSpPr>
        <p:spPr>
          <a:xfrm>
            <a:off x="6501203" y="6992991"/>
            <a:ext cx="365760" cy="365760"/>
          </a:xfrm>
          <a:prstGeom prst="wedgeEllipseCallout">
            <a:avLst>
              <a:gd name="adj1" fmla="val 101223"/>
              <a:gd name="adj2" fmla="val -45861"/>
            </a:avLst>
          </a:prstGeom>
          <a:solidFill>
            <a:srgbClr val="F6D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4" name="Google Shape;512;ge3692cc678_0_1835">
            <a:extLst>
              <a:ext uri="{FF2B5EF4-FFF2-40B4-BE49-F238E27FC236}">
                <a16:creationId xmlns:a16="http://schemas.microsoft.com/office/drawing/2014/main" id="{910966B2-BBE3-A61A-21D5-B17EB427ACF2}"/>
              </a:ext>
            </a:extLst>
          </p:cNvPr>
          <p:cNvSpPr/>
          <p:nvPr/>
        </p:nvSpPr>
        <p:spPr>
          <a:xfrm>
            <a:off x="6684083" y="7723104"/>
            <a:ext cx="365760" cy="365760"/>
          </a:xfrm>
          <a:prstGeom prst="wedgeEllipseCallout">
            <a:avLst>
              <a:gd name="adj1" fmla="val 94279"/>
              <a:gd name="adj2" fmla="val 72195"/>
            </a:avLst>
          </a:prstGeom>
          <a:solidFill>
            <a:srgbClr val="F6D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4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917ACFB9-DC3B-AC55-BF53-94887E75472D}"/>
              </a:ext>
            </a:extLst>
          </p:cNvPr>
          <p:cNvSpPr txBox="1">
            <a:spLocks/>
          </p:cNvSpPr>
          <p:nvPr/>
        </p:nvSpPr>
        <p:spPr>
          <a:xfrm>
            <a:off x="243680" y="1217480"/>
            <a:ext cx="6664773" cy="521525"/>
          </a:xfrm>
          <a:prstGeom prst="rect">
            <a:avLst/>
          </a:prstGeom>
        </p:spPr>
        <p:txBody>
          <a:bodyPr>
            <a:noAutofit/>
          </a:bodyPr>
          <a:lstStyle>
            <a:lvl1pPr marL="332960" indent="-332960" algn="l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467"/>
              </a:spcAft>
              <a:buFont typeface="Avenir Next LT Pro" panose="020B05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5232" indent="-342274" algn="l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Char char="−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7384" indent="-242152" algn="l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Char char="−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1179" indent="-253795" algn="l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Char char="−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645" indent="-251466" algn="l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Char char="−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8816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873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2931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99890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4115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467"/>
              </a:spcAft>
              <a:buClrTx/>
              <a:buSzTx/>
              <a:buFont typeface="Avenir Next LT Pro" panose="020B05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DEMES users who do not currently have Mutual Aid portal access, can now request it through a button on the FDEM portal homepage.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C2C6A6-1A85-0027-0E8F-D1427C87F59A}"/>
              </a:ext>
            </a:extLst>
          </p:cNvPr>
          <p:cNvSpPr/>
          <p:nvPr/>
        </p:nvSpPr>
        <p:spPr>
          <a:xfrm>
            <a:off x="0" y="8991598"/>
            <a:ext cx="7772399" cy="10668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04A58F-7861-A47A-4F34-2BAE17BDE87E}"/>
              </a:ext>
            </a:extLst>
          </p:cNvPr>
          <p:cNvSpPr>
            <a:spLocks/>
          </p:cNvSpPr>
          <p:nvPr/>
        </p:nvSpPr>
        <p:spPr>
          <a:xfrm>
            <a:off x="2817067" y="6554829"/>
            <a:ext cx="4698050" cy="28918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Graphic 12" descr="Target Audience with solid fill">
            <a:extLst>
              <a:ext uri="{FF2B5EF4-FFF2-40B4-BE49-F238E27FC236}">
                <a16:creationId xmlns:a16="http://schemas.microsoft.com/office/drawing/2014/main" id="{9D47DEAC-751B-ABAA-8255-568A9EE3E7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8987" y="9057164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E00137E-EEDD-9434-D5E0-052BED2ADB9B}"/>
              </a:ext>
            </a:extLst>
          </p:cNvPr>
          <p:cNvSpPr txBox="1"/>
          <p:nvPr/>
        </p:nvSpPr>
        <p:spPr>
          <a:xfrm>
            <a:off x="1471613" y="9186863"/>
            <a:ext cx="5975292" cy="31551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 users should have Mutual Aid portal access?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94D06D-0FFF-5D95-3D72-85B8BDF63ADB}"/>
              </a:ext>
            </a:extLst>
          </p:cNvPr>
          <p:cNvSpPr txBox="1"/>
          <p:nvPr/>
        </p:nvSpPr>
        <p:spPr>
          <a:xfrm>
            <a:off x="1480453" y="9589101"/>
            <a:ext cx="5975292" cy="353989"/>
          </a:xfrm>
          <a:prstGeom prst="rect">
            <a:avLst/>
          </a:prstGeom>
          <a:noFill/>
        </p:spPr>
        <p:txBody>
          <a:bodyPr wrap="square" lIns="0" tIns="0" rIns="0" bIns="0" numCol="3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Authorized Representatives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Financial POCs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Mutual Aid POCs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EC2942-B9D2-F7E5-EC98-50C634078CCE}"/>
              </a:ext>
            </a:extLst>
          </p:cNvPr>
          <p:cNvSpPr txBox="1"/>
          <p:nvPr/>
        </p:nvSpPr>
        <p:spPr>
          <a:xfrm>
            <a:off x="0" y="1995024"/>
            <a:ext cx="6647542" cy="274320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5E0D5BE-A6CB-F616-B337-BE4CD88B529F}"/>
              </a:ext>
            </a:extLst>
          </p:cNvPr>
          <p:cNvSpPr txBox="1">
            <a:spLocks/>
          </p:cNvSpPr>
          <p:nvPr/>
        </p:nvSpPr>
        <p:spPr>
          <a:xfrm>
            <a:off x="298251" y="2021311"/>
            <a:ext cx="7206344" cy="18528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467"/>
              </a:spcAft>
              <a:buFont typeface="Avenir Next LT Pro" panose="020B0504020202020204" pitchFamily="34" charset="0"/>
              <a:buNone/>
              <a:defRPr sz="28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1pPr>
            <a:lvl2pPr marL="670575" indent="0" algn="ctr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None/>
              <a:defRPr sz="2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150" indent="0" algn="ctr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1726" indent="0" algn="ctr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82301" indent="0" algn="ctr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76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23451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4027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64602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4115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467"/>
              </a:spcAft>
              <a:buClrTx/>
              <a:buSzTx/>
              <a:buFont typeface="Avenir Next LT Pro" panose="020B05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Requesting Mutual Aid Portal Access</a:t>
            </a:r>
          </a:p>
        </p:txBody>
      </p:sp>
    </p:spTree>
    <p:extLst>
      <p:ext uri="{BB962C8B-B14F-4D97-AF65-F5344CB8AC3E}">
        <p14:creationId xmlns:p14="http://schemas.microsoft.com/office/powerpoint/2010/main" val="313755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0D511-DAD2-C33A-A554-0C5D924FC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F0FB3A-D3B1-C9AC-97F9-A20E135031B8}"/>
              </a:ext>
            </a:extLst>
          </p:cNvPr>
          <p:cNvSpPr txBox="1"/>
          <p:nvPr/>
        </p:nvSpPr>
        <p:spPr>
          <a:xfrm>
            <a:off x="0" y="-7258"/>
            <a:ext cx="7772400" cy="10668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0B353-4A1B-00D3-E4BF-808419E82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28" y="128121"/>
            <a:ext cx="5829300" cy="460402"/>
          </a:xfrm>
        </p:spPr>
        <p:txBody>
          <a:bodyPr lIns="0" tIns="0" rIns="0" bIns="0" anchor="t">
            <a:noAutofit/>
          </a:bodyPr>
          <a:lstStyle/>
          <a:p>
            <a:pPr algn="l"/>
            <a:r>
              <a:rPr lang="en-US"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 Aid | </a:t>
            </a:r>
            <a:r>
              <a:rPr lang="en-US"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2025 Enhancements</a:t>
            </a:r>
            <a:endParaRPr lang="en-US" sz="2000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67C385-F1E3-5684-37DA-C64F36D73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050" y="441263"/>
            <a:ext cx="6097666" cy="457384"/>
          </a:xfrm>
        </p:spPr>
        <p:txBody>
          <a:bodyPr lIns="0" tIns="0" rIns="0" bIns="0">
            <a:noAutofit/>
          </a:bodyPr>
          <a:lstStyle/>
          <a:p>
            <a:pPr algn="l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Updates</a:t>
            </a:r>
          </a:p>
        </p:txBody>
      </p:sp>
      <p:pic>
        <p:nvPicPr>
          <p:cNvPr id="18" name="Picture 2" descr="Florida Government and Department seals (U.S.)">
            <a:extLst>
              <a:ext uri="{FF2B5EF4-FFF2-40B4-BE49-F238E27FC236}">
                <a16:creationId xmlns:a16="http://schemas.microsoft.com/office/drawing/2014/main" id="{53C73FB9-838F-31CD-8E40-F96BD4F3B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8332" y="109999"/>
            <a:ext cx="821117" cy="8211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D1BD0E-BCDD-92AF-0ED4-5D0F4FD53AE7}"/>
              </a:ext>
            </a:extLst>
          </p:cNvPr>
          <p:cNvSpPr txBox="1"/>
          <p:nvPr/>
        </p:nvSpPr>
        <p:spPr>
          <a:xfrm>
            <a:off x="-1" y="986689"/>
            <a:ext cx="6647543" cy="91440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E72404-BAC5-5651-E932-96D24DF2FA7A}"/>
              </a:ext>
            </a:extLst>
          </p:cNvPr>
          <p:cNvSpPr txBox="1"/>
          <p:nvPr/>
        </p:nvSpPr>
        <p:spPr>
          <a:xfrm>
            <a:off x="-2377440" y="44126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276F913-DAF7-D23C-87D4-F32B3E138D96}"/>
              </a:ext>
            </a:extLst>
          </p:cNvPr>
          <p:cNvSpPr txBox="1">
            <a:spLocks/>
          </p:cNvSpPr>
          <p:nvPr/>
        </p:nvSpPr>
        <p:spPr>
          <a:xfrm>
            <a:off x="260218" y="2856412"/>
            <a:ext cx="7066463" cy="3248466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Avenir Next LT Pro" panose="020B05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12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venir Next LT Pro" panose="020B05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venir Next LT Pro" panose="020B05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venir Next LT Pro" panose="020B05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8513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venir Next LT Pro" panose="020B05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3030A2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Mission Ready Packages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Mission Ready packages (MRPs) are pre-made templates used to quickly create Resource Support Agreements (RSAs). MRPs can be created and managed in DEMES and ready for use in a mission.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767BB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Auto-generated RSAs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– A draft RSA will be created upon mobilization initiation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5980E6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Equipment Catalog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– FPOCs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 now view and manage all equipment associated with their agency within the Equipment Catalog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3030A2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Contact Management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– A Contacts tab has been added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more easily view and manage agency contacts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767BB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Email Reminders for Claims and RSAs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– Mutual Aid Partners will now receive email notifications at mobilization and demobilization for claims and RSAs.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5980E6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Edit Access for FPOCs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– FPOCs can now see and edit activity records from the Mutual Aid portal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6831DE-DFF1-7623-5B4C-D3A1D9C75EBD}"/>
              </a:ext>
            </a:extLst>
          </p:cNvPr>
          <p:cNvSpPr txBox="1"/>
          <p:nvPr/>
        </p:nvSpPr>
        <p:spPr>
          <a:xfrm>
            <a:off x="295194" y="1212530"/>
            <a:ext cx="6484165" cy="3416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venir Next LT Pro" panose="020B05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85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Enhancements to the Mutual Aid Portal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47B63F-5CF3-8C58-5505-EFBA24F1D272}"/>
              </a:ext>
            </a:extLst>
          </p:cNvPr>
          <p:cNvSpPr txBox="1"/>
          <p:nvPr/>
        </p:nvSpPr>
        <p:spPr>
          <a:xfrm>
            <a:off x="295194" y="1688563"/>
            <a:ext cx="6187201" cy="9013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Updates have been made to the Mutual Aid Portal in DEMES that aim to enhance the user experience through both new and improved functionality ​</a:t>
            </a:r>
          </a:p>
        </p:txBody>
      </p:sp>
      <p:sp>
        <p:nvSpPr>
          <p:cNvPr id="33" name="Round Single Corner Rectangle 3">
            <a:extLst>
              <a:ext uri="{FF2B5EF4-FFF2-40B4-BE49-F238E27FC236}">
                <a16:creationId xmlns:a16="http://schemas.microsoft.com/office/drawing/2014/main" id="{8519D746-1CDD-4976-07D3-279D5A236C45}"/>
              </a:ext>
            </a:extLst>
          </p:cNvPr>
          <p:cNvSpPr/>
          <p:nvPr/>
        </p:nvSpPr>
        <p:spPr>
          <a:xfrm flipH="1">
            <a:off x="171949" y="7732473"/>
            <a:ext cx="7600450" cy="2325927"/>
          </a:xfrm>
          <a:prstGeom prst="round1Rect">
            <a:avLst/>
          </a:prstGeom>
          <a:solidFill>
            <a:srgbClr val="00285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E27BD43-7495-5185-47A5-E8750351809B}"/>
              </a:ext>
            </a:extLst>
          </p:cNvPr>
          <p:cNvSpPr/>
          <p:nvPr/>
        </p:nvSpPr>
        <p:spPr>
          <a:xfrm>
            <a:off x="360691" y="7546219"/>
            <a:ext cx="3524596" cy="372508"/>
          </a:xfrm>
          <a:prstGeom prst="rect">
            <a:avLst/>
          </a:prstGeom>
          <a:solidFill>
            <a:srgbClr val="F1D3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30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BENEFITS</a:t>
            </a:r>
          </a:p>
        </p:txBody>
      </p:sp>
      <p:pic>
        <p:nvPicPr>
          <p:cNvPr id="42" name="Graphic 41" descr="Hourglass 90% with solid fill">
            <a:extLst>
              <a:ext uri="{FF2B5EF4-FFF2-40B4-BE49-F238E27FC236}">
                <a16:creationId xmlns:a16="http://schemas.microsoft.com/office/drawing/2014/main" id="{F03BE695-82F8-B2E2-BDC0-946DD4CB4F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6780" y="8159803"/>
            <a:ext cx="631189" cy="631189"/>
          </a:xfrm>
          <a:prstGeom prst="rect">
            <a:avLst/>
          </a:prstGeom>
        </p:spPr>
      </p:pic>
      <p:pic>
        <p:nvPicPr>
          <p:cNvPr id="45" name="Graphic 44" descr="Open folder with solid fill">
            <a:extLst>
              <a:ext uri="{FF2B5EF4-FFF2-40B4-BE49-F238E27FC236}">
                <a16:creationId xmlns:a16="http://schemas.microsoft.com/office/drawing/2014/main" id="{E2CF4670-362D-48FE-64FB-054F33AF0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958554" y="8159803"/>
            <a:ext cx="631189" cy="631189"/>
          </a:xfrm>
          <a:prstGeom prst="rect">
            <a:avLst/>
          </a:prstGeom>
        </p:spPr>
      </p:pic>
      <p:pic>
        <p:nvPicPr>
          <p:cNvPr id="46" name="Graphic 45" descr="Pencil with solid fill">
            <a:extLst>
              <a:ext uri="{FF2B5EF4-FFF2-40B4-BE49-F238E27FC236}">
                <a16:creationId xmlns:a16="http://schemas.microsoft.com/office/drawing/2014/main" id="{9FD9C47B-60AD-661B-9502-3E798414D9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958554" y="9199358"/>
            <a:ext cx="631189" cy="63118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1F616AB-CDFC-5033-FC24-47A37FB4052C}"/>
              </a:ext>
            </a:extLst>
          </p:cNvPr>
          <p:cNvSpPr txBox="1"/>
          <p:nvPr/>
        </p:nvSpPr>
        <p:spPr>
          <a:xfrm>
            <a:off x="1142087" y="8159803"/>
            <a:ext cx="2743200" cy="56573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Simplified processes to complete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your work faster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A5EAF04-364C-4C22-9B69-990192DC0C40}"/>
              </a:ext>
            </a:extLst>
          </p:cNvPr>
          <p:cNvSpPr txBox="1"/>
          <p:nvPr/>
        </p:nvSpPr>
        <p:spPr>
          <a:xfrm>
            <a:off x="4783861" y="8159803"/>
            <a:ext cx="2743200" cy="63118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Centralized views and data to make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organizing easier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79DA27-E95A-BBC7-8A6D-7FBC7F4EADA6}"/>
              </a:ext>
            </a:extLst>
          </p:cNvPr>
          <p:cNvSpPr txBox="1"/>
          <p:nvPr/>
        </p:nvSpPr>
        <p:spPr>
          <a:xfrm>
            <a:off x="4783861" y="9057512"/>
            <a:ext cx="2888029" cy="91488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Improved data integrity to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improve efficiency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and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reduce the potential for errors</a:t>
            </a:r>
          </a:p>
        </p:txBody>
      </p:sp>
      <p:pic>
        <p:nvPicPr>
          <p:cNvPr id="50" name="Graphic 49" descr="Open envelope with solid fill">
            <a:extLst>
              <a:ext uri="{FF2B5EF4-FFF2-40B4-BE49-F238E27FC236}">
                <a16:creationId xmlns:a16="http://schemas.microsoft.com/office/drawing/2014/main" id="{2298F44C-4A63-6341-7930-BE950F14BF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360691" y="9177733"/>
            <a:ext cx="631189" cy="63118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8AA543E7-10BA-CFB8-53B4-37D79650E522}"/>
              </a:ext>
            </a:extLst>
          </p:cNvPr>
          <p:cNvSpPr txBox="1"/>
          <p:nvPr/>
        </p:nvSpPr>
        <p:spPr>
          <a:xfrm>
            <a:off x="1185998" y="9177733"/>
            <a:ext cx="2743200" cy="63118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Proactive alerts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visibility to keep you mission-ready</a:t>
            </a:r>
          </a:p>
        </p:txBody>
      </p:sp>
    </p:spTree>
    <p:extLst>
      <p:ext uri="{BB962C8B-B14F-4D97-AF65-F5344CB8AC3E}">
        <p14:creationId xmlns:p14="http://schemas.microsoft.com/office/powerpoint/2010/main" val="389968680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7DBD3-07A2-8D03-BFB6-7E9E510E6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C8B20AF4-D1EE-FDD1-0DF2-AE422C4C64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6106"/>
          <a:stretch>
            <a:fillRect/>
          </a:stretch>
        </p:blipFill>
        <p:spPr>
          <a:xfrm>
            <a:off x="2888735" y="8505095"/>
            <a:ext cx="4537452" cy="134200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83037F-A54B-2DAD-BB81-E78B72C169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41" t="-135" r="41" b="8204"/>
          <a:stretch/>
        </p:blipFill>
        <p:spPr>
          <a:xfrm>
            <a:off x="2855670" y="5681270"/>
            <a:ext cx="4722748" cy="134200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F9402B8-4A6D-5A29-6DE0-B0C426879D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41" t="-135" r="41" b="8204"/>
          <a:stretch/>
        </p:blipFill>
        <p:spPr>
          <a:xfrm>
            <a:off x="2855670" y="3622646"/>
            <a:ext cx="4722748" cy="134200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C186133-769D-51F6-1767-8449647128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211" r="11370" b="63569"/>
          <a:stretch/>
        </p:blipFill>
        <p:spPr>
          <a:xfrm>
            <a:off x="2844105" y="2365031"/>
            <a:ext cx="4660490" cy="109253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D6902E-F95D-56E8-AF4F-081DB928F023}"/>
              </a:ext>
            </a:extLst>
          </p:cNvPr>
          <p:cNvSpPr txBox="1"/>
          <p:nvPr/>
        </p:nvSpPr>
        <p:spPr>
          <a:xfrm>
            <a:off x="279071" y="1154106"/>
            <a:ext cx="6368472" cy="5145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Mutual Aid Users can now view and manage all equipment associated with their agency within the equipment catalog in the Mutual Aid portal.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E1B710-BF79-3999-5139-7135E61D9A27}"/>
              </a:ext>
            </a:extLst>
          </p:cNvPr>
          <p:cNvSpPr txBox="1"/>
          <p:nvPr/>
        </p:nvSpPr>
        <p:spPr>
          <a:xfrm>
            <a:off x="-1" y="-7258"/>
            <a:ext cx="7772401" cy="1066801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97FD30-72B8-BCC9-AB0A-3D83E83BC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28" y="128121"/>
            <a:ext cx="5829300" cy="460402"/>
          </a:xfrm>
        </p:spPr>
        <p:txBody>
          <a:bodyPr lIns="0" tIns="0" rIns="0" bIns="0" anchor="t">
            <a:noAutofit/>
          </a:bodyPr>
          <a:lstStyle/>
          <a:p>
            <a:pPr algn="l"/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Mutual Aid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F2F034-80CF-D4AB-8262-6FBB1BF0F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028" y="585959"/>
            <a:ext cx="5829300" cy="314678"/>
          </a:xfrm>
        </p:spPr>
        <p:txBody>
          <a:bodyPr lIns="0" tIns="0" rIns="0" bIns="0" anchor="t">
            <a:no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Managing Your Agency's Equipment Catalog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0099A1-9DBB-E820-B837-9D6FE8F24B02}"/>
              </a:ext>
            </a:extLst>
          </p:cNvPr>
          <p:cNvSpPr txBox="1"/>
          <p:nvPr/>
        </p:nvSpPr>
        <p:spPr>
          <a:xfrm>
            <a:off x="0" y="1820039"/>
            <a:ext cx="6647542" cy="274320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18FE79-0DC1-DA54-8245-3B1A643162EA}"/>
              </a:ext>
            </a:extLst>
          </p:cNvPr>
          <p:cNvSpPr txBox="1"/>
          <p:nvPr/>
        </p:nvSpPr>
        <p:spPr>
          <a:xfrm>
            <a:off x="-1" y="986689"/>
            <a:ext cx="6647543" cy="91440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AE60E2-35C1-E9B9-EE27-0AD6EE318E4F}"/>
              </a:ext>
            </a:extLst>
          </p:cNvPr>
          <p:cNvSpPr txBox="1"/>
          <p:nvPr/>
        </p:nvSpPr>
        <p:spPr>
          <a:xfrm>
            <a:off x="223173" y="2444555"/>
            <a:ext cx="2395354" cy="19697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A285B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How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 From the Mutual Aid Portal, navigate to the more tab and select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Equipment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 from the drop-down list.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 The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My Agency Equipment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page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will be displayed  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6BC8DFC-5764-2766-C148-6AC368A243C5}"/>
              </a:ext>
            </a:extLst>
          </p:cNvPr>
          <p:cNvSpPr txBox="1">
            <a:spLocks/>
          </p:cNvSpPr>
          <p:nvPr/>
        </p:nvSpPr>
        <p:spPr>
          <a:xfrm>
            <a:off x="298251" y="1858852"/>
            <a:ext cx="7206344" cy="18528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467"/>
              </a:spcAft>
              <a:buFont typeface="Avenir Next LT Pro" panose="020B0504020202020204" pitchFamily="34" charset="0"/>
              <a:buNone/>
              <a:defRPr sz="28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1pPr>
            <a:lvl2pPr marL="670575" indent="0" algn="ctr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None/>
              <a:defRPr sz="2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150" indent="0" algn="ctr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1726" indent="0" algn="ctr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82301" indent="0" algn="ctr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76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23451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4027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64602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4115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467"/>
              </a:spcAft>
              <a:buClrTx/>
              <a:buSzTx/>
              <a:buFont typeface="Avenir Next LT Pro" panose="020B05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Viewing the Equipment Catalog</a:t>
            </a:r>
          </a:p>
        </p:txBody>
      </p:sp>
      <p:pic>
        <p:nvPicPr>
          <p:cNvPr id="18" name="Picture 2" descr="Florida Government and Department seals (U.S.)">
            <a:extLst>
              <a:ext uri="{FF2B5EF4-FFF2-40B4-BE49-F238E27FC236}">
                <a16:creationId xmlns:a16="http://schemas.microsoft.com/office/drawing/2014/main" id="{FE56540F-DD7D-6684-3978-44A64D654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8332" y="109999"/>
            <a:ext cx="821117" cy="8211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EFC50938-9FAC-88A3-5AB9-8FF44E04FD3A}"/>
              </a:ext>
            </a:extLst>
          </p:cNvPr>
          <p:cNvSpPr txBox="1"/>
          <p:nvPr/>
        </p:nvSpPr>
        <p:spPr>
          <a:xfrm>
            <a:off x="0" y="5130946"/>
            <a:ext cx="6647542" cy="274320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60B65F4A-31D2-9B8D-9459-679454FC91B8}"/>
              </a:ext>
            </a:extLst>
          </p:cNvPr>
          <p:cNvSpPr txBox="1">
            <a:spLocks/>
          </p:cNvSpPr>
          <p:nvPr/>
        </p:nvSpPr>
        <p:spPr>
          <a:xfrm>
            <a:off x="298251" y="5161272"/>
            <a:ext cx="6295018" cy="20395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467"/>
              </a:spcAft>
              <a:buFont typeface="Avenir Next LT Pro" panose="020B0504020202020204" pitchFamily="34" charset="0"/>
              <a:buNone/>
              <a:defRPr sz="28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1pPr>
            <a:lvl2pPr marL="670575" indent="0" algn="ctr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None/>
              <a:defRPr sz="2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150" indent="0" algn="ctr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1726" indent="0" algn="ctr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82301" indent="0" algn="ctr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76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23451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4027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64602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4115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467"/>
              </a:spcAft>
              <a:buClrTx/>
              <a:buSzTx/>
              <a:buFont typeface="Avenir Next LT Pro" panose="020B05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Managing the Equipment Catalog</a:t>
            </a:r>
          </a:p>
        </p:txBody>
      </p:sp>
      <p:sp>
        <p:nvSpPr>
          <p:cNvPr id="14" name="Google Shape;512;ge3692cc678_0_1835">
            <a:extLst>
              <a:ext uri="{FF2B5EF4-FFF2-40B4-BE49-F238E27FC236}">
                <a16:creationId xmlns:a16="http://schemas.microsoft.com/office/drawing/2014/main" id="{9A377CFF-EDB6-63F9-D886-28A7400D4B83}"/>
              </a:ext>
            </a:extLst>
          </p:cNvPr>
          <p:cNvSpPr/>
          <p:nvPr/>
        </p:nvSpPr>
        <p:spPr>
          <a:xfrm>
            <a:off x="5831020" y="2547747"/>
            <a:ext cx="271766" cy="271766"/>
          </a:xfrm>
          <a:prstGeom prst="wedgeEllipseCallout">
            <a:avLst>
              <a:gd name="adj1" fmla="val 119540"/>
              <a:gd name="adj2" fmla="val 49260"/>
            </a:avLst>
          </a:prstGeom>
          <a:solidFill>
            <a:srgbClr val="F6D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Google Shape;512;ge3692cc678_0_1835">
            <a:extLst>
              <a:ext uri="{FF2B5EF4-FFF2-40B4-BE49-F238E27FC236}">
                <a16:creationId xmlns:a16="http://schemas.microsoft.com/office/drawing/2014/main" id="{2F7777A4-3CE3-F0AC-FDA9-C4224D6E4629}"/>
              </a:ext>
            </a:extLst>
          </p:cNvPr>
          <p:cNvSpPr/>
          <p:nvPr/>
        </p:nvSpPr>
        <p:spPr>
          <a:xfrm>
            <a:off x="2888735" y="3594067"/>
            <a:ext cx="271766" cy="271766"/>
          </a:xfrm>
          <a:prstGeom prst="wedgeEllipseCallout">
            <a:avLst>
              <a:gd name="adj1" fmla="val 77232"/>
              <a:gd name="adj2" fmla="val 72626"/>
            </a:avLst>
          </a:prstGeom>
          <a:solidFill>
            <a:srgbClr val="F6D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885111-3B45-1E04-4102-25ACDD302BA3}"/>
              </a:ext>
            </a:extLst>
          </p:cNvPr>
          <p:cNvSpPr>
            <a:spLocks/>
          </p:cNvSpPr>
          <p:nvPr/>
        </p:nvSpPr>
        <p:spPr>
          <a:xfrm>
            <a:off x="6215434" y="2811979"/>
            <a:ext cx="548266" cy="16821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8602B7-146C-BD6C-1169-E51592C9C11D}"/>
              </a:ext>
            </a:extLst>
          </p:cNvPr>
          <p:cNvSpPr>
            <a:spLocks/>
          </p:cNvSpPr>
          <p:nvPr/>
        </p:nvSpPr>
        <p:spPr>
          <a:xfrm>
            <a:off x="6995810" y="3967896"/>
            <a:ext cx="219245" cy="7702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Google Shape;512;ge3692cc678_0_1835">
            <a:extLst>
              <a:ext uri="{FF2B5EF4-FFF2-40B4-BE49-F238E27FC236}">
                <a16:creationId xmlns:a16="http://schemas.microsoft.com/office/drawing/2014/main" id="{1B699E76-B55E-13A6-1A82-E696F6E0DAA7}"/>
              </a:ext>
            </a:extLst>
          </p:cNvPr>
          <p:cNvSpPr/>
          <p:nvPr/>
        </p:nvSpPr>
        <p:spPr>
          <a:xfrm>
            <a:off x="2719787" y="5555063"/>
            <a:ext cx="271766" cy="271766"/>
          </a:xfrm>
          <a:prstGeom prst="wedgeEllipseCallout">
            <a:avLst>
              <a:gd name="adj1" fmla="val 125997"/>
              <a:gd name="adj2" fmla="val 32990"/>
            </a:avLst>
          </a:prstGeom>
          <a:solidFill>
            <a:srgbClr val="F6D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Google Shape;512;ge3692cc678_0_1835">
            <a:extLst>
              <a:ext uri="{FF2B5EF4-FFF2-40B4-BE49-F238E27FC236}">
                <a16:creationId xmlns:a16="http://schemas.microsoft.com/office/drawing/2014/main" id="{0554EF85-8FE6-77DB-4FCB-70739A8D847B}"/>
              </a:ext>
            </a:extLst>
          </p:cNvPr>
          <p:cNvSpPr/>
          <p:nvPr/>
        </p:nvSpPr>
        <p:spPr>
          <a:xfrm>
            <a:off x="2674215" y="5997156"/>
            <a:ext cx="271766" cy="271766"/>
          </a:xfrm>
          <a:prstGeom prst="wedgeEllipseCallout">
            <a:avLst>
              <a:gd name="adj1" fmla="val 120042"/>
              <a:gd name="adj2" fmla="val 68721"/>
            </a:avLst>
          </a:prstGeom>
          <a:solidFill>
            <a:srgbClr val="F6D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E820C7-3229-7FF0-1E57-8E686ECF59B6}"/>
              </a:ext>
            </a:extLst>
          </p:cNvPr>
          <p:cNvSpPr txBox="1"/>
          <p:nvPr/>
        </p:nvSpPr>
        <p:spPr>
          <a:xfrm>
            <a:off x="262200" y="5503073"/>
            <a:ext cx="2547898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A285B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Components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 The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My Agency Equipment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page displays all equipment associated to the agency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 Users can manage individual equipment records by selecting the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Equipment ID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hyperlink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 Edit or Delete individual pieces of equipment via the drop-down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152D5A-1439-428B-ABE1-1E55E173AE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1820" y="7117029"/>
            <a:ext cx="3729104" cy="126446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F0D252B-34C8-7C0C-1E43-87F461BFF83B}"/>
              </a:ext>
            </a:extLst>
          </p:cNvPr>
          <p:cNvSpPr txBox="1"/>
          <p:nvPr/>
        </p:nvSpPr>
        <p:spPr>
          <a:xfrm>
            <a:off x="295414" y="8682434"/>
            <a:ext cx="2366102" cy="1158945"/>
          </a:xfrm>
          <a:prstGeom prst="rect">
            <a:avLst/>
          </a:prstGeom>
          <a:solidFill>
            <a:schemeClr val="accent5"/>
          </a:solidFill>
        </p:spPr>
        <p:txBody>
          <a:bodyPr wrap="square" lIns="91440" tIns="0" rIns="9144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Equipment Ids should be unique to your agency's equipment. Agencies should 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align internally to ensure the Equipment Id is known by all agency team members to ensure consistency for their records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B283DF-EEBF-E754-F22B-03934E6918E8}"/>
              </a:ext>
            </a:extLst>
          </p:cNvPr>
          <p:cNvSpPr>
            <a:spLocks/>
          </p:cNvSpPr>
          <p:nvPr/>
        </p:nvSpPr>
        <p:spPr>
          <a:xfrm>
            <a:off x="3115189" y="6189936"/>
            <a:ext cx="380570" cy="83333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F4A2220-EEB0-62A2-8E57-375FBC1E4E8B}"/>
              </a:ext>
            </a:extLst>
          </p:cNvPr>
          <p:cNvPicPr preferRelativeResize="0">
            <a:picLocks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647" flipH="1">
            <a:off x="3251590" y="6914997"/>
            <a:ext cx="536162" cy="34171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376ACDF-7FDE-A8B4-A135-97B88BF7F8E5}"/>
              </a:ext>
            </a:extLst>
          </p:cNvPr>
          <p:cNvSpPr>
            <a:spLocks/>
          </p:cNvSpPr>
          <p:nvPr/>
        </p:nvSpPr>
        <p:spPr>
          <a:xfrm>
            <a:off x="6911678" y="9281564"/>
            <a:ext cx="363062" cy="41610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Google Shape;512;ge3692cc678_0_1835">
            <a:extLst>
              <a:ext uri="{FF2B5EF4-FFF2-40B4-BE49-F238E27FC236}">
                <a16:creationId xmlns:a16="http://schemas.microsoft.com/office/drawing/2014/main" id="{B9B95B1D-3F0F-0419-008C-5AE14F7AD3F8}"/>
              </a:ext>
            </a:extLst>
          </p:cNvPr>
          <p:cNvSpPr/>
          <p:nvPr/>
        </p:nvSpPr>
        <p:spPr>
          <a:xfrm>
            <a:off x="6593269" y="9176096"/>
            <a:ext cx="271766" cy="271766"/>
          </a:xfrm>
          <a:prstGeom prst="wedgeEllipseCallout">
            <a:avLst>
              <a:gd name="adj1" fmla="val 90266"/>
              <a:gd name="adj2" fmla="val 56811"/>
            </a:avLst>
          </a:prstGeom>
          <a:solidFill>
            <a:srgbClr val="F6D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21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79795-E743-3CF5-4029-31CEE252B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1960D0A-2BD3-153F-A2D4-F18F1FBB06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765" t="5819" r="13128" b="10468"/>
          <a:stretch/>
        </p:blipFill>
        <p:spPr>
          <a:xfrm>
            <a:off x="2888316" y="3459521"/>
            <a:ext cx="4383830" cy="2485063"/>
          </a:xfrm>
          <a:prstGeom prst="rect">
            <a:avLst/>
          </a:prstGeom>
        </p:spPr>
      </p:pic>
      <p:pic>
        <p:nvPicPr>
          <p:cNvPr id="41" name="Picture 4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3553581-E141-69DE-A6A6-E60545F914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8394"/>
          <a:stretch/>
        </p:blipFill>
        <p:spPr>
          <a:xfrm>
            <a:off x="2906701" y="2177407"/>
            <a:ext cx="4722748" cy="97835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671EDA-EDCE-CDFE-CB58-1DB4351F00BB}"/>
              </a:ext>
            </a:extLst>
          </p:cNvPr>
          <p:cNvSpPr txBox="1"/>
          <p:nvPr/>
        </p:nvSpPr>
        <p:spPr>
          <a:xfrm>
            <a:off x="279071" y="1154106"/>
            <a:ext cx="6368472" cy="7195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Agency’s can now add and manage equipment within their equipment catalog in the Mutual Aid portal.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A3520B-069D-32E1-D824-F6F3A32E5529}"/>
              </a:ext>
            </a:extLst>
          </p:cNvPr>
          <p:cNvSpPr txBox="1"/>
          <p:nvPr/>
        </p:nvSpPr>
        <p:spPr>
          <a:xfrm>
            <a:off x="-1" y="-7258"/>
            <a:ext cx="7772401" cy="1066801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FBDF6-D5CC-7470-4B11-E324D33CA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28" y="128121"/>
            <a:ext cx="5829300" cy="460402"/>
          </a:xfrm>
        </p:spPr>
        <p:txBody>
          <a:bodyPr lIns="0" tIns="0" rIns="0" bIns="0" anchor="t">
            <a:noAutofit/>
          </a:bodyPr>
          <a:lstStyle/>
          <a:p>
            <a:pPr algn="l"/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Mutual Aid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CFA6A-FDF4-0C76-FD29-6B9C6B1F7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028" y="585959"/>
            <a:ext cx="5829300" cy="314678"/>
          </a:xfrm>
        </p:spPr>
        <p:txBody>
          <a:bodyPr lIns="0" tIns="0" rIns="0" bIns="0" anchor="t">
            <a:no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Creating an Agency's Equipment Catalog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5A0E2-72C8-894B-4F42-EFDB02BA6517}"/>
              </a:ext>
            </a:extLst>
          </p:cNvPr>
          <p:cNvSpPr txBox="1"/>
          <p:nvPr/>
        </p:nvSpPr>
        <p:spPr>
          <a:xfrm>
            <a:off x="-19120" y="1776298"/>
            <a:ext cx="6647542" cy="274320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A26394-DD77-15C5-1490-C468C8BA0F1E}"/>
              </a:ext>
            </a:extLst>
          </p:cNvPr>
          <p:cNvSpPr txBox="1"/>
          <p:nvPr/>
        </p:nvSpPr>
        <p:spPr>
          <a:xfrm>
            <a:off x="-1" y="986689"/>
            <a:ext cx="6647543" cy="91440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371DEE-ED6D-4062-F31F-2BB5C50D6813}"/>
              </a:ext>
            </a:extLst>
          </p:cNvPr>
          <p:cNvSpPr txBox="1"/>
          <p:nvPr/>
        </p:nvSpPr>
        <p:spPr>
          <a:xfrm>
            <a:off x="226313" y="2258167"/>
            <a:ext cx="2321641" cy="76790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A285B"/>
                </a:solidFill>
                <a:effectLst/>
                <a:uLnTx/>
                <a:uFillTx/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How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 From the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My Agency’s Equipment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page, select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New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 Condensed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 The New Equipment pop-up will appear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 Complete the Information section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Complete the Details section by adding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Equipment Description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and if known,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FEMA Equipment Title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FEMA Equipment Title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is populated from a system list. Search by either the common name or FEMA rate code.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Select the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Equipment Unit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Unit options are Miles or Hours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Select the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Account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 (Entity) the equipment should be registered 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Select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Condensed"/>
                <a:cs typeface="Arial" panose="020B0604020202020204" pitchFamily="34" charset="0"/>
              </a:rPr>
              <a:t>Save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3677EA8-D1A6-0F48-9BBC-12C0B4899A8F}"/>
              </a:ext>
            </a:extLst>
          </p:cNvPr>
          <p:cNvSpPr txBox="1">
            <a:spLocks/>
          </p:cNvSpPr>
          <p:nvPr/>
        </p:nvSpPr>
        <p:spPr>
          <a:xfrm>
            <a:off x="279131" y="1802585"/>
            <a:ext cx="5716469" cy="20461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467"/>
              </a:spcAft>
              <a:buFont typeface="Avenir Next LT Pro" panose="020B0504020202020204" pitchFamily="34" charset="0"/>
              <a:buNone/>
              <a:defRPr sz="2800" kern="1200" baseline="0">
                <a:solidFill>
                  <a:schemeClr val="tx1"/>
                </a:solidFill>
                <a:latin typeface="Roboto" panose="02000000000000000000" pitchFamily="2" charset="0"/>
                <a:ea typeface="+mn-ea"/>
                <a:cs typeface="+mn-cs"/>
              </a:defRPr>
            </a:lvl1pPr>
            <a:lvl2pPr marL="670575" indent="0" algn="ctr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None/>
              <a:defRPr sz="2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150" indent="0" algn="ctr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1726" indent="0" algn="ctr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82301" indent="0" algn="ctr" defTabSz="134115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80"/>
              </a:spcAft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76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23451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94027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64602" indent="0" algn="ctr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venir Next LT Pro" panose="020B0504020202020204" pitchFamily="34" charset="0"/>
              <a:buNone/>
              <a:defRPr sz="23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4115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467"/>
              </a:spcAft>
              <a:buClrTx/>
              <a:buSzTx/>
              <a:buFont typeface="Avenir Next LT Pro" panose="020B05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Adding a New Piece of Equipment to an Agency’s Catalog</a:t>
            </a:r>
          </a:p>
        </p:txBody>
      </p:sp>
      <p:pic>
        <p:nvPicPr>
          <p:cNvPr id="18" name="Picture 2" descr="Florida Government and Department seals (U.S.)">
            <a:extLst>
              <a:ext uri="{FF2B5EF4-FFF2-40B4-BE49-F238E27FC236}">
                <a16:creationId xmlns:a16="http://schemas.microsoft.com/office/drawing/2014/main" id="{925431A8-016F-3656-386A-E4D954DCA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8332" y="109999"/>
            <a:ext cx="821117" cy="8211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512;ge3692cc678_0_1835">
            <a:extLst>
              <a:ext uri="{FF2B5EF4-FFF2-40B4-BE49-F238E27FC236}">
                <a16:creationId xmlns:a16="http://schemas.microsoft.com/office/drawing/2014/main" id="{5FD4DA96-3B1A-C53B-8F21-EE95DD32E7F9}"/>
              </a:ext>
            </a:extLst>
          </p:cNvPr>
          <p:cNvSpPr/>
          <p:nvPr/>
        </p:nvSpPr>
        <p:spPr>
          <a:xfrm>
            <a:off x="6644013" y="2192945"/>
            <a:ext cx="271766" cy="271766"/>
          </a:xfrm>
          <a:prstGeom prst="wedgeEllipseCallout">
            <a:avLst>
              <a:gd name="adj1" fmla="val 119540"/>
              <a:gd name="adj2" fmla="val 49260"/>
            </a:avLst>
          </a:prstGeom>
          <a:solidFill>
            <a:srgbClr val="F6D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Google Shape;512;ge3692cc678_0_1835">
            <a:extLst>
              <a:ext uri="{FF2B5EF4-FFF2-40B4-BE49-F238E27FC236}">
                <a16:creationId xmlns:a16="http://schemas.microsoft.com/office/drawing/2014/main" id="{54613762-43E4-8020-C936-E3CE7FC74698}"/>
              </a:ext>
            </a:extLst>
          </p:cNvPr>
          <p:cNvSpPr/>
          <p:nvPr/>
        </p:nvSpPr>
        <p:spPr>
          <a:xfrm>
            <a:off x="4407291" y="3567811"/>
            <a:ext cx="271766" cy="271766"/>
          </a:xfrm>
          <a:prstGeom prst="wedgeEllipseCallout">
            <a:avLst>
              <a:gd name="adj1" fmla="val 89632"/>
              <a:gd name="adj2" fmla="val -3079"/>
            </a:avLst>
          </a:prstGeom>
          <a:solidFill>
            <a:srgbClr val="F6D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Google Shape;512;ge3692cc678_0_1835">
            <a:extLst>
              <a:ext uri="{FF2B5EF4-FFF2-40B4-BE49-F238E27FC236}">
                <a16:creationId xmlns:a16="http://schemas.microsoft.com/office/drawing/2014/main" id="{A84DF3BB-17AD-EA61-DB80-F252C8C57EAC}"/>
              </a:ext>
            </a:extLst>
          </p:cNvPr>
          <p:cNvSpPr/>
          <p:nvPr/>
        </p:nvSpPr>
        <p:spPr>
          <a:xfrm>
            <a:off x="2934650" y="3694300"/>
            <a:ext cx="271766" cy="271766"/>
          </a:xfrm>
          <a:prstGeom prst="wedgeEllipseCallout">
            <a:avLst>
              <a:gd name="adj1" fmla="val 57559"/>
              <a:gd name="adj2" fmla="val 63427"/>
            </a:avLst>
          </a:prstGeom>
          <a:solidFill>
            <a:srgbClr val="F6D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718B83-03CE-0AEB-5293-372E7A544A36}"/>
              </a:ext>
            </a:extLst>
          </p:cNvPr>
          <p:cNvSpPr>
            <a:spLocks/>
          </p:cNvSpPr>
          <p:nvPr/>
        </p:nvSpPr>
        <p:spPr>
          <a:xfrm>
            <a:off x="7052901" y="2459538"/>
            <a:ext cx="219245" cy="7702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2F096C-7F43-18D9-7AEF-FDF6610D1180}"/>
              </a:ext>
            </a:extLst>
          </p:cNvPr>
          <p:cNvSpPr>
            <a:spLocks/>
          </p:cNvSpPr>
          <p:nvPr/>
        </p:nvSpPr>
        <p:spPr>
          <a:xfrm>
            <a:off x="3134639" y="3997995"/>
            <a:ext cx="3919064" cy="31027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Google Shape;512;ge3692cc678_0_1835">
            <a:extLst>
              <a:ext uri="{FF2B5EF4-FFF2-40B4-BE49-F238E27FC236}">
                <a16:creationId xmlns:a16="http://schemas.microsoft.com/office/drawing/2014/main" id="{CD1EC56A-1209-A423-6F77-3F878FF9FD23}"/>
              </a:ext>
            </a:extLst>
          </p:cNvPr>
          <p:cNvSpPr/>
          <p:nvPr/>
        </p:nvSpPr>
        <p:spPr>
          <a:xfrm>
            <a:off x="2706262" y="4601038"/>
            <a:ext cx="271766" cy="271766"/>
          </a:xfrm>
          <a:prstGeom prst="wedgeEllipseCallout">
            <a:avLst>
              <a:gd name="adj1" fmla="val 125997"/>
              <a:gd name="adj2" fmla="val 32990"/>
            </a:avLst>
          </a:prstGeom>
          <a:solidFill>
            <a:srgbClr val="F6D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35" name="Picture 3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B779689-9DC7-7227-F435-CD49A630589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565" t="52924" r="50245" b="22330"/>
          <a:stretch/>
        </p:blipFill>
        <p:spPr>
          <a:xfrm>
            <a:off x="2906700" y="6177620"/>
            <a:ext cx="2538135" cy="76612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D926206-C712-404E-A476-6417E2D968D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8993" t="64692" r="3961" b="8859"/>
          <a:stretch/>
        </p:blipFill>
        <p:spPr>
          <a:xfrm>
            <a:off x="2927723" y="7176783"/>
            <a:ext cx="3205272" cy="107226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A4B20C-F2DE-8947-C6E4-E01F3B84DEB2}"/>
              </a:ext>
            </a:extLst>
          </p:cNvPr>
          <p:cNvSpPr>
            <a:spLocks/>
          </p:cNvSpPr>
          <p:nvPr/>
        </p:nvSpPr>
        <p:spPr>
          <a:xfrm>
            <a:off x="3133837" y="4318802"/>
            <a:ext cx="3919064" cy="38516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5B04C5-0A62-F135-C9BB-3995F06C5EDB}"/>
              </a:ext>
            </a:extLst>
          </p:cNvPr>
          <p:cNvSpPr>
            <a:spLocks/>
          </p:cNvSpPr>
          <p:nvPr/>
        </p:nvSpPr>
        <p:spPr>
          <a:xfrm>
            <a:off x="3133837" y="4703372"/>
            <a:ext cx="3919064" cy="45834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Google Shape;512;ge3692cc678_0_1835">
            <a:extLst>
              <a:ext uri="{FF2B5EF4-FFF2-40B4-BE49-F238E27FC236}">
                <a16:creationId xmlns:a16="http://schemas.microsoft.com/office/drawing/2014/main" id="{1954CF16-9D6D-6FF8-AE28-27771EF991DA}"/>
              </a:ext>
            </a:extLst>
          </p:cNvPr>
          <p:cNvSpPr/>
          <p:nvPr/>
        </p:nvSpPr>
        <p:spPr>
          <a:xfrm>
            <a:off x="2706262" y="7201915"/>
            <a:ext cx="271766" cy="271766"/>
          </a:xfrm>
          <a:prstGeom prst="wedgeEllipseCallout">
            <a:avLst>
              <a:gd name="adj1" fmla="val 125997"/>
              <a:gd name="adj2" fmla="val 32990"/>
            </a:avLst>
          </a:prstGeom>
          <a:solidFill>
            <a:srgbClr val="F6D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6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01650AD-B018-E5DC-3784-94C6664A3E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299" t="76969" r="13128" b="12707"/>
          <a:stretch>
            <a:fillRect/>
          </a:stretch>
        </p:blipFill>
        <p:spPr>
          <a:xfrm>
            <a:off x="2888315" y="8642457"/>
            <a:ext cx="4257021" cy="82998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D3E802D-A8F1-3750-AAF4-12A417A986E2}"/>
              </a:ext>
            </a:extLst>
          </p:cNvPr>
          <p:cNvSpPr>
            <a:spLocks/>
          </p:cNvSpPr>
          <p:nvPr/>
        </p:nvSpPr>
        <p:spPr>
          <a:xfrm>
            <a:off x="6118276" y="8904294"/>
            <a:ext cx="662346" cy="33668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Google Shape;512;ge3692cc678_0_1835">
            <a:extLst>
              <a:ext uri="{FF2B5EF4-FFF2-40B4-BE49-F238E27FC236}">
                <a16:creationId xmlns:a16="http://schemas.microsoft.com/office/drawing/2014/main" id="{60E8B9F5-18C1-5B83-7F27-D67F230AC4E8}"/>
              </a:ext>
            </a:extLst>
          </p:cNvPr>
          <p:cNvSpPr/>
          <p:nvPr/>
        </p:nvSpPr>
        <p:spPr>
          <a:xfrm>
            <a:off x="5642032" y="8642457"/>
            <a:ext cx="271766" cy="271766"/>
          </a:xfrm>
          <a:prstGeom prst="wedgeEllipseCallout">
            <a:avLst>
              <a:gd name="adj1" fmla="val 125997"/>
              <a:gd name="adj2" fmla="val 32990"/>
            </a:avLst>
          </a:prstGeom>
          <a:solidFill>
            <a:srgbClr val="F6D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7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408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DF67E-1027-2AB6-A05D-0ACD86416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A3CEEA-BF86-5433-1CB2-9BDFDF07D847}"/>
              </a:ext>
            </a:extLst>
          </p:cNvPr>
          <p:cNvSpPr txBox="1"/>
          <p:nvPr/>
        </p:nvSpPr>
        <p:spPr>
          <a:xfrm>
            <a:off x="-1" y="-7258"/>
            <a:ext cx="7772401" cy="1066801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D8642E-FD4B-C804-BB4E-9F9BA87D4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28" y="128121"/>
            <a:ext cx="5829300" cy="460402"/>
          </a:xfrm>
        </p:spPr>
        <p:txBody>
          <a:bodyPr lIns="0" tIns="0" rIns="0" bIns="0" anchor="t">
            <a:noAutofit/>
          </a:bodyPr>
          <a:lstStyle/>
          <a:p>
            <a:pPr>
              <a:buClr>
                <a:schemeClr val="accent2"/>
              </a:buClr>
              <a:buSzPct val="100000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Version Control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Florida Government and Department seals (U.S.)">
            <a:extLst>
              <a:ext uri="{FF2B5EF4-FFF2-40B4-BE49-F238E27FC236}">
                <a16:creationId xmlns:a16="http://schemas.microsoft.com/office/drawing/2014/main" id="{B5EBA6DF-8062-593E-4EDF-C4E2B3B8D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8332" y="109999"/>
            <a:ext cx="821117" cy="8211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3902073-B5B5-576D-4400-2B8FEF358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176353"/>
              </p:ext>
            </p:extLst>
          </p:nvPr>
        </p:nvGraphicFramePr>
        <p:xfrm>
          <a:off x="358942" y="2043121"/>
          <a:ext cx="7054515" cy="18777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3636">
                  <a:extLst>
                    <a:ext uri="{9D8B030D-6E8A-4147-A177-3AD203B41FA5}">
                      <a16:colId xmlns:a16="http://schemas.microsoft.com/office/drawing/2014/main" val="2345809692"/>
                    </a:ext>
                  </a:extLst>
                </a:gridCol>
                <a:gridCol w="2426047">
                  <a:extLst>
                    <a:ext uri="{9D8B030D-6E8A-4147-A177-3AD203B41FA5}">
                      <a16:colId xmlns:a16="http://schemas.microsoft.com/office/drawing/2014/main" val="3301636653"/>
                    </a:ext>
                  </a:extLst>
                </a:gridCol>
                <a:gridCol w="2614991">
                  <a:extLst>
                    <a:ext uri="{9D8B030D-6E8A-4147-A177-3AD203B41FA5}">
                      <a16:colId xmlns:a16="http://schemas.microsoft.com/office/drawing/2014/main" val="1073388568"/>
                    </a:ext>
                  </a:extLst>
                </a:gridCol>
                <a:gridCol w="1479841">
                  <a:extLst>
                    <a:ext uri="{9D8B030D-6E8A-4147-A177-3AD203B41FA5}">
                      <a16:colId xmlns:a16="http://schemas.microsoft.com/office/drawing/2014/main" val="3620755822"/>
                    </a:ext>
                  </a:extLst>
                </a:gridCol>
              </a:tblGrid>
              <a:tr h="373852"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167910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QRG Creation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Slalom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6.9.25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590319"/>
                  </a:ext>
                </a:extLst>
              </a:tr>
              <a:tr h="385010">
                <a:tc>
                  <a:txBody>
                    <a:bodyPr/>
                    <a:lstStyle/>
                    <a:p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58858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845664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510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9595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eme2">
  <a:themeElements>
    <a:clrScheme name="FDEM 2025">
      <a:dk1>
        <a:srgbClr val="000000"/>
      </a:dk1>
      <a:lt1>
        <a:srgbClr val="FFFFFF"/>
      </a:lt1>
      <a:dk2>
        <a:srgbClr val="0A285B"/>
      </a:dk2>
      <a:lt2>
        <a:srgbClr val="E6E6E6"/>
      </a:lt2>
      <a:accent1>
        <a:srgbClr val="E00000"/>
      </a:accent1>
      <a:accent2>
        <a:srgbClr val="3030A2"/>
      </a:accent2>
      <a:accent3>
        <a:srgbClr val="4767BB"/>
      </a:accent3>
      <a:accent4>
        <a:srgbClr val="5980E6"/>
      </a:accent4>
      <a:accent5>
        <a:srgbClr val="89A5EF"/>
      </a:accent5>
      <a:accent6>
        <a:srgbClr val="F0D31E"/>
      </a:accent6>
      <a:hlink>
        <a:srgbClr val="0C62FB"/>
      </a:hlink>
      <a:folHlink>
        <a:srgbClr val="0C62FB"/>
      </a:folHlink>
    </a:clrScheme>
    <a:fontScheme name="Avenir Next LT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10000"/>
          </a:lnSpc>
          <a:spcBef>
            <a:spcPts val="1000"/>
          </a:spcBef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flat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0000"/>
          </a:lnSpc>
          <a:spcBef>
            <a:spcPts val="1000"/>
          </a:spcBef>
          <a:defRPr dirty="0"/>
        </a:defPPr>
      </a:lstStyle>
    </a:txDef>
  </a:objectDefaults>
  <a:extraClrSchemeLst/>
  <a:custClrLst>
    <a:custClr name="Cyan Dark 3">
      <a:srgbClr val="00BAD6"/>
    </a:custClr>
    <a:custClr name="Cyan Dark 2">
      <a:srgbClr val="05C4DE"/>
    </a:custClr>
    <a:custClr name="Cyan Dark 1">
      <a:srgbClr val="0ED3EB"/>
    </a:custClr>
    <a:custClr name="Cyan Light 1">
      <a:srgbClr val="60EAF5"/>
    </a:custClr>
    <a:custClr name="Cyan Light 2">
      <a:srgbClr val="8CF0F9"/>
    </a:custClr>
    <a:custClr name="Cyan Light 3">
      <a:srgbClr val="D1F9FD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Coral Red Dark 3">
      <a:srgbClr val="E6154A"/>
    </a:custClr>
    <a:custClr name="Coral Red Dark 2">
      <a:srgbClr val="F1214B"/>
    </a:custClr>
    <a:custClr name="Coral Red Dark 1">
      <a:srgbClr val="F53958"/>
    </a:custClr>
    <a:custClr name="Coral Red Light 1">
      <a:srgbClr val="FF5F6F"/>
    </a:custClr>
    <a:custClr name="Coral Red Light 2">
      <a:srgbClr val="FF7F8C"/>
    </a:custClr>
    <a:custClr name="Coral Red Light 3">
      <a:srgbClr val="FFDBD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Purple Dark 3">
      <a:srgbClr val="9488F0"/>
    </a:custClr>
    <a:custClr name="Purple Dark 2">
      <a:srgbClr val="A099F8"/>
    </a:custClr>
    <a:custClr name="Purple Dark 1">
      <a:srgbClr val="B6ACF9"/>
    </a:custClr>
    <a:custClr name="Purple Light 1">
      <a:srgbClr val="CCBFFF"/>
    </a:custClr>
    <a:custClr name="Purple Light 2">
      <a:srgbClr val="D3C7FF"/>
    </a:custClr>
    <a:custClr name="Purple Light 3">
      <a:srgbClr val="EEE9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Chartreuse Dark 3">
      <a:srgbClr val="B3CC3E"/>
    </a:custClr>
    <a:custClr name="Chartreuse Dark 2">
      <a:srgbClr val="BDDD07"/>
    </a:custClr>
    <a:custClr name="Chartreuse Dark 1">
      <a:srgbClr val="CBEB0F"/>
    </a:custClr>
    <a:custClr name="Chartreuse Light 1">
      <a:srgbClr val="E7FF80"/>
    </a:custClr>
    <a:custClr name="Chartreuse Light 2">
      <a:srgbClr val="EFFFAA"/>
    </a:custClr>
    <a:custClr name="Chartreuse Light 3">
      <a:srgbClr val="F7FFD6"/>
    </a:custClr>
  </a:custClrLst>
  <a:extLst>
    <a:ext uri="{05A4C25C-085E-4340-85A3-A5531E510DB2}">
      <thm15:themeFamily xmlns:thm15="http://schemas.microsoft.com/office/thememl/2012/main" name="FDEM PPT Template_2025" id="{CF69958A-A96C-4B41-8E62-3A98A1500EAB}" vid="{A81E790A-E3DB-48D1-B62A-C69DD80112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29905f83-33da-437f-ae65-359dd92b67e0" xsi:nil="true"/>
    <lcf76f155ced4ddcb4097134ff3c332f xmlns="29905f83-33da-437f-ae65-359dd92b67e0">
      <Terms xmlns="http://schemas.microsoft.com/office/infopath/2007/PartnerControls"/>
    </lcf76f155ced4ddcb4097134ff3c332f>
    <TaxCatchAll xmlns="f230f452-75e4-4b0a-ae46-19d41b8bc0d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52FEDF22EACF40BD9DBC50934586B0" ma:contentTypeVersion="19" ma:contentTypeDescription="Create a new document." ma:contentTypeScope="" ma:versionID="33bb2cc5ca07c9e64b538c1cce3be789">
  <xsd:schema xmlns:xsd="http://www.w3.org/2001/XMLSchema" xmlns:xs="http://www.w3.org/2001/XMLSchema" xmlns:p="http://schemas.microsoft.com/office/2006/metadata/properties" xmlns:ns2="29905f83-33da-437f-ae65-359dd92b67e0" xmlns:ns3="7cf83beb-a839-4983-8ccc-9ec4bb830981" xmlns:ns4="f230f452-75e4-4b0a-ae46-19d41b8bc0d0" targetNamespace="http://schemas.microsoft.com/office/2006/metadata/properties" ma:root="true" ma:fieldsID="5ddcb38fd5095f16c89155159004dab2" ns2:_="" ns3:_="" ns4:_="">
    <xsd:import namespace="29905f83-33da-437f-ae65-359dd92b67e0"/>
    <xsd:import namespace="7cf83beb-a839-4983-8ccc-9ec4bb830981"/>
    <xsd:import namespace="f230f452-75e4-4b0a-ae46-19d41b8bc0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05f83-33da-437f-ae65-359dd92b6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bb55382-b84b-4de7-b042-61b6344f40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f83beb-a839-4983-8ccc-9ec4bb83098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30f452-75e4-4b0a-ae46-19d41b8bc0d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01b92ed-877e-4c1a-ae09-b59d3fcea164}" ma:internalName="TaxCatchAll" ma:showField="CatchAllData" ma:web="7cf83beb-a839-4983-8ccc-9ec4bb8309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C5D179-927E-483E-B2E7-6899C4994041}">
  <ds:schemaRefs>
    <ds:schemaRef ds:uri="http://purl.org/dc/terms/"/>
    <ds:schemaRef ds:uri="http://purl.org/dc/dcmitype/"/>
    <ds:schemaRef ds:uri="8ef3fbc3-7705-4e86-92c3-d3105cd0cdd3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3a230143-b0bc-4f8f-bcbb-c34d6e35237c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15AB44E-ACF4-44E9-9853-77F2126B32C2}"/>
</file>

<file path=customXml/itemProps3.xml><?xml version="1.0" encoding="utf-8"?>
<ds:datastoreItem xmlns:ds="http://schemas.openxmlformats.org/officeDocument/2006/customXml" ds:itemID="{15D9677D-BD56-4CF7-A7F7-6D220C48A3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ce0de61-9857-49a2-b40c-3a9cb9f8f4dc}" enabled="0" method="" siteId="{9ce0de61-9857-49a2-b40c-3a9cb9f8f4d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FDEM PPT Template_2025</Template>
  <TotalTime>16</TotalTime>
  <Words>991</Words>
  <Application>Microsoft Macintosh PowerPoint</Application>
  <PresentationFormat>Custom</PresentationFormat>
  <Paragraphs>138</Paragraphs>
  <Slides>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Avenir Next LT Pro</vt:lpstr>
      <vt:lpstr>Roboto</vt:lpstr>
      <vt:lpstr>Theme2</vt:lpstr>
      <vt:lpstr>think-cell Slide</vt:lpstr>
      <vt:lpstr>Mission Ready Packages</vt:lpstr>
      <vt:lpstr>Mission Ready Packages</vt:lpstr>
      <vt:lpstr>PowerPoint Presentation</vt:lpstr>
      <vt:lpstr>Mutual Aid | Spring 2025 Enhancements</vt:lpstr>
      <vt:lpstr>Mutual Aid</vt:lpstr>
      <vt:lpstr>Mutual Aid</vt:lpstr>
      <vt:lpstr>Version Control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MaryClaire Foster</dc:creator>
  <cp:lastModifiedBy>BreAnne Butterworth</cp:lastModifiedBy>
  <cp:revision>2</cp:revision>
  <dcterms:created xsi:type="dcterms:W3CDTF">2025-03-17T16:01:39Z</dcterms:created>
  <dcterms:modified xsi:type="dcterms:W3CDTF">2025-07-11T18:04:10Z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0x0101004952FEDF22EACF40BD9DBC50934586B0</vt:lpwstr>
  </property>
  <property fmtid="{D5CDD505-2E9C-101B-9397-08002B2CF9AE}" pid="3" name="MediaServiceImageTags">
    <vt:lpwstr/>
  </property>
</Properties>
</file>